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71"/>
  </p:notesMasterIdLst>
  <p:handoutMasterIdLst>
    <p:handoutMasterId r:id="rId72"/>
  </p:handoutMasterIdLst>
  <p:sldIdLst>
    <p:sldId id="256" r:id="rId9"/>
    <p:sldId id="458" r:id="rId10"/>
    <p:sldId id="415" r:id="rId11"/>
    <p:sldId id="450" r:id="rId12"/>
    <p:sldId id="448" r:id="rId13"/>
    <p:sldId id="419" r:id="rId14"/>
    <p:sldId id="414" r:id="rId15"/>
    <p:sldId id="456" r:id="rId16"/>
    <p:sldId id="420" r:id="rId17"/>
    <p:sldId id="460" r:id="rId18"/>
    <p:sldId id="431" r:id="rId19"/>
    <p:sldId id="453" r:id="rId20"/>
    <p:sldId id="452" r:id="rId21"/>
    <p:sldId id="454" r:id="rId22"/>
    <p:sldId id="298" r:id="rId23"/>
    <p:sldId id="461" r:id="rId24"/>
    <p:sldId id="281" r:id="rId25"/>
    <p:sldId id="267" r:id="rId26"/>
    <p:sldId id="262" r:id="rId27"/>
    <p:sldId id="261" r:id="rId28"/>
    <p:sldId id="260" r:id="rId29"/>
    <p:sldId id="258" r:id="rId30"/>
    <p:sldId id="266" r:id="rId31"/>
    <p:sldId id="277" r:id="rId32"/>
    <p:sldId id="263" r:id="rId33"/>
    <p:sldId id="276" r:id="rId34"/>
    <p:sldId id="283" r:id="rId35"/>
    <p:sldId id="284" r:id="rId36"/>
    <p:sldId id="285" r:id="rId37"/>
    <p:sldId id="347" r:id="rId38"/>
    <p:sldId id="349" r:id="rId39"/>
    <p:sldId id="274" r:id="rId40"/>
    <p:sldId id="351" r:id="rId41"/>
    <p:sldId id="286" r:id="rId42"/>
    <p:sldId id="350" r:id="rId43"/>
    <p:sldId id="272" r:id="rId44"/>
    <p:sldId id="352" r:id="rId45"/>
    <p:sldId id="353" r:id="rId46"/>
    <p:sldId id="346" r:id="rId47"/>
    <p:sldId id="345" r:id="rId48"/>
    <p:sldId id="343" r:id="rId49"/>
    <p:sldId id="317" r:id="rId50"/>
    <p:sldId id="318" r:id="rId51"/>
    <p:sldId id="319" r:id="rId52"/>
    <p:sldId id="321" r:id="rId53"/>
    <p:sldId id="322" r:id="rId54"/>
    <p:sldId id="324" r:id="rId55"/>
    <p:sldId id="325" r:id="rId56"/>
    <p:sldId id="331" r:id="rId57"/>
    <p:sldId id="326" r:id="rId58"/>
    <p:sldId id="344" r:id="rId59"/>
    <p:sldId id="328" r:id="rId60"/>
    <p:sldId id="329" r:id="rId61"/>
    <p:sldId id="330" r:id="rId62"/>
    <p:sldId id="334" r:id="rId63"/>
    <p:sldId id="333" r:id="rId64"/>
    <p:sldId id="336" r:id="rId65"/>
    <p:sldId id="338" r:id="rId66"/>
    <p:sldId id="339" r:id="rId67"/>
    <p:sldId id="340" r:id="rId68"/>
    <p:sldId id="341" r:id="rId69"/>
    <p:sldId id="348" r:id="rId70"/>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E403C-F360-4F0D-BA00-B4F939D409FD}" v="95" dt="2020-03-19T16:12:06.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25" autoAdjust="0"/>
    <p:restoredTop sz="86410"/>
  </p:normalViewPr>
  <p:slideViewPr>
    <p:cSldViewPr snapToGrid="0">
      <p:cViewPr varScale="1">
        <p:scale>
          <a:sx n="77" d="100"/>
          <a:sy n="77" d="100"/>
        </p:scale>
        <p:origin x="12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716"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3/20/2020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Governor Evers submitted the request Wed, March 18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a:t>
            </a:r>
            <a:r>
              <a:rPr lang="en-US" altLang="en-US">
                <a:latin typeface="Arial" panose="020B0604020202020204" pitchFamily="34" charset="0"/>
                <a:ea typeface="ＭＳ Ｐゴシック" panose="020B0600070205080204" pitchFamily="34" charset="-128"/>
              </a:rPr>
              <a:t>and</a:t>
            </a:r>
            <a:r>
              <a:rPr lang="en-US" altLang="en-US" baseline="0">
                <a:latin typeface="Arial" panose="020B0604020202020204" pitchFamily="34" charset="0"/>
                <a:ea typeface="ＭＳ Ｐゴシック" panose="020B0600070205080204" pitchFamily="34" charset="-128"/>
              </a:rPr>
              <a:t> typically it takes </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Disaster Assistance</a:t>
            </a:r>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417815" y="6194307"/>
            <a:ext cx="1795815" cy="365125"/>
          </a:xfrm>
        </p:spPr>
        <p:txBody>
          <a:bodyPr/>
          <a:lstStyle/>
          <a:p>
            <a:endParaRPr lang="en-US"/>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Office of Disaster Assistance</a:t>
            </a:r>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Office of Disaster Assistance</a:t>
            </a:r>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Office of Disaster Assistance</a:t>
            </a:r>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Office of Disaster Assistance</a:t>
            </a:r>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417815" y="6194307"/>
            <a:ext cx="1795815" cy="365125"/>
          </a:xfrm>
        </p:spPr>
        <p:txBody>
          <a:bodyPr/>
          <a:lstStyle/>
          <a:p>
            <a:endParaRPr lang="en-US"/>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Office of Disaster Assistance</a:t>
            </a:r>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Office of Disaster Assistance</a:t>
            </a:r>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Office of Disaster Assistance</a:t>
            </a:r>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a:solidFill>
                <a:srgbClr val="000000"/>
              </a:solidFill>
              <a:latin typeface="Source Sans Pro" panose="020B0503030403020204" pitchFamily="34" charset="0"/>
              <a:ea typeface="Source Sans Pro" panose="020B0503030403020204" pitchFamily="34" charset="0"/>
            </a:endParaRPr>
          </a:p>
          <a:p>
            <a:pPr>
              <a:defRPr/>
            </a:pPr>
            <a:endParaRPr lang="en-US" altLang="en-US" sz="200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12</a:t>
            </a:fld>
            <a:endParaRPr lang="en-US"/>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a:solidFill>
                  <a:srgbClr val="0000FF"/>
                </a:solidFill>
                <a:latin typeface="Source Sans Pro" panose="020B0503030403020204" pitchFamily="34" charset="0"/>
                <a:ea typeface="Source Sans Pro" panose="020B0503030403020204" pitchFamily="34" charset="0"/>
                <a:hlinkClick r:id="rId4"/>
              </a:rPr>
              <a:t>www.sba.gov</a:t>
            </a:r>
            <a:r>
              <a:rPr lang="en-US" u="sng">
                <a:solidFill>
                  <a:srgbClr val="0000FF"/>
                </a:solidFill>
                <a:latin typeface="Source Sans Pro" panose="020B0503030403020204" pitchFamily="34" charset="0"/>
                <a:ea typeface="Source Sans Pro" panose="020B0503030403020204" pitchFamily="34" charset="0"/>
              </a:rPr>
              <a:t>/disaster</a:t>
            </a:r>
            <a:r>
              <a:rPr lang="en-US">
                <a:latin typeface="Source Sans Pro" panose="020B0503030403020204" pitchFamily="34" charset="0"/>
                <a:ea typeface="Source Sans Pro" panose="020B0503030403020204" pitchFamily="34" charset="0"/>
              </a:rPr>
              <a:t>.  </a:t>
            </a:r>
            <a:r>
              <a:rPr lang="en-US">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a:solidFill>
                  <a:schemeClr val="tx1"/>
                </a:solidFill>
                <a:latin typeface="Source Sans Pro" panose="020B0503030403020204" pitchFamily="34" charset="0"/>
                <a:ea typeface="Source Sans Pro" panose="020B0503030403020204" pitchFamily="34" charset="0"/>
              </a:rPr>
            </a:br>
            <a:r>
              <a:rPr lang="en-US">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13</a:t>
            </a:fld>
            <a:endParaRPr lang="en-US"/>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2554545"/>
          </a:xfrm>
          <a:prstGeom prst="rect">
            <a:avLst/>
          </a:prstGeom>
        </p:spPr>
        <p:txBody>
          <a:bodyPr wrap="square">
            <a:spAutoFit/>
          </a:bodyPr>
          <a:lstStyle/>
          <a:p>
            <a:pPr marL="0" marR="0" algn="just">
              <a:spcBef>
                <a:spcPts val="0"/>
              </a:spcBef>
              <a:spcAft>
                <a:spcPts val="0"/>
              </a:spcAft>
            </a:pPr>
            <a:r>
              <a:rPr lang="en-US">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and local Chambers of Commerce.  </a:t>
            </a:r>
          </a:p>
          <a:p>
            <a:pPr marL="0" marR="0" algn="just">
              <a:spcBef>
                <a:spcPts val="0"/>
              </a:spcBef>
              <a:spcAft>
                <a:spcPts val="0"/>
              </a:spcAft>
            </a:pPr>
            <a:endParaRPr lang="en-US">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a:solidFill>
                  <a:schemeClr val="tx1"/>
                </a:solidFill>
                <a:latin typeface="Source Sans Pro" panose="020B0503030403020204" pitchFamily="34" charset="0"/>
                <a:ea typeface="Source Sans Pro" panose="020B0503030403020204" pitchFamily="34" charset="0"/>
              </a:rPr>
              <a:t>For the nearest office, visit</a:t>
            </a:r>
            <a:r>
              <a:rPr lang="en-US">
                <a:solidFill>
                  <a:srgbClr val="000000"/>
                </a:solidFill>
                <a:latin typeface="Source Sans Pro" panose="020B0503030403020204" pitchFamily="34" charset="0"/>
                <a:ea typeface="Source Sans Pro" panose="020B0503030403020204" pitchFamily="34" charset="0"/>
              </a:rPr>
              <a:t>: </a:t>
            </a:r>
            <a:r>
              <a:rPr lang="en-US">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a:latin typeface="Times New Roman" panose="02020603050405020304" pitchFamily="18" charset="0"/>
              <a:ea typeface="Times New Roman" panose="02020603050405020304" pitchFamily="18"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a:solidFill>
                  <a:schemeClr val="tx1"/>
                </a:solidFill>
              </a:rPr>
              <a:t>Submit Your Application </a:t>
            </a:r>
            <a:br>
              <a:rPr lang="en-US" sz="3200">
                <a:solidFill>
                  <a:schemeClr val="tx1"/>
                </a:solidFill>
              </a:rPr>
            </a:br>
            <a:r>
              <a:rPr lang="en-US" sz="320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15</a:t>
            </a:fld>
            <a:endParaRPr lang="en-US" altLang="en-US"/>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183939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50" y="521565"/>
            <a:ext cx="7886700" cy="449178"/>
          </a:xfrm>
        </p:spPr>
        <p:txBody>
          <a:bodyPr>
            <a:noAutofit/>
          </a:bodyPr>
          <a:lstStyle/>
          <a:p>
            <a:r>
              <a:rPr lang="en-US" sz="320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582358" y="1371601"/>
            <a:ext cx="8180642" cy="4087078"/>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6887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618-BD12-4835-AC5E-D0AF5B6E2F3D}"/>
              </a:ext>
            </a:extLst>
          </p:cNvPr>
          <p:cNvSpPr>
            <a:spLocks noGrp="1"/>
          </p:cNvSpPr>
          <p:nvPr>
            <p:ph type="title"/>
          </p:nvPr>
        </p:nvSpPr>
        <p:spPr>
          <a:xfrm>
            <a:off x="381000" y="685800"/>
            <a:ext cx="7886700" cy="449178"/>
          </a:xfrm>
        </p:spPr>
        <p:txBody>
          <a:bodyPr>
            <a:noAutofit/>
          </a:bodyPr>
          <a:lstStyle/>
          <a:p>
            <a:r>
              <a:rPr lang="en-US" sz="3200"/>
              <a:t>Disaster Loan Application Portal</a:t>
            </a:r>
          </a:p>
        </p:txBody>
      </p:sp>
      <p:sp>
        <p:nvSpPr>
          <p:cNvPr id="3" name="Content Placeholder 2">
            <a:extLst>
              <a:ext uri="{FF2B5EF4-FFF2-40B4-BE49-F238E27FC236}">
                <a16:creationId xmlns:a16="http://schemas.microsoft.com/office/drawing/2014/main" id="{5ECAFC3F-0994-46F3-899B-BABF39925589}"/>
              </a:ext>
            </a:extLst>
          </p:cNvPr>
          <p:cNvSpPr>
            <a:spLocks noGrp="1"/>
          </p:cNvSpPr>
          <p:nvPr>
            <p:ph idx="1"/>
          </p:nvPr>
        </p:nvSpPr>
        <p:spPr>
          <a:xfrm>
            <a:off x="699077" y="1676400"/>
            <a:ext cx="7848600" cy="3154969"/>
          </a:xfrm>
        </p:spPr>
        <p:txBody>
          <a:bodyPr/>
          <a:lstStyle/>
          <a:p>
            <a:pPr marL="0" indent="0" algn="just">
              <a:buNone/>
            </a:pPr>
            <a:r>
              <a:rPr lang="en-US"/>
              <a:t>This presentation will provide guidance on how to complete an Electronic Business Application utilizing SBA Form 5 and SBA Form 5C.  Before starting this process, please insure you have the filing requirements as defined in this document.  These documents are required for processing and EIDL application.</a:t>
            </a:r>
          </a:p>
        </p:txBody>
      </p:sp>
      <p:sp>
        <p:nvSpPr>
          <p:cNvPr id="4" name="Slide Number Placeholder 3">
            <a:extLst>
              <a:ext uri="{FF2B5EF4-FFF2-40B4-BE49-F238E27FC236}">
                <a16:creationId xmlns:a16="http://schemas.microsoft.com/office/drawing/2014/main" id="{96A3B104-10F1-4086-9158-3AC88E69FAAC}"/>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18488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780-0E6B-4F7B-AFDB-76F364D4F99D}"/>
              </a:ext>
            </a:extLst>
          </p:cNvPr>
          <p:cNvSpPr>
            <a:spLocks noGrp="1"/>
          </p:cNvSpPr>
          <p:nvPr>
            <p:ph type="title"/>
          </p:nvPr>
        </p:nvSpPr>
        <p:spPr/>
        <p:txBody>
          <a:bodyPr>
            <a:normAutofit/>
          </a:bodyPr>
          <a:lstStyle/>
          <a:p>
            <a:r>
              <a:rPr lang="en-US" sz="3200"/>
              <a:t>Filing Requirements</a:t>
            </a:r>
          </a:p>
        </p:txBody>
      </p:sp>
      <p:sp>
        <p:nvSpPr>
          <p:cNvPr id="4" name="Slide Number Placeholder 3">
            <a:extLst>
              <a:ext uri="{FF2B5EF4-FFF2-40B4-BE49-F238E27FC236}">
                <a16:creationId xmlns:a16="http://schemas.microsoft.com/office/drawing/2014/main" id="{7B1AC69D-2D79-423E-BE10-46A93B2EFF5C}"/>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8" name="Content Placeholder 1">
            <a:extLst>
              <a:ext uri="{FF2B5EF4-FFF2-40B4-BE49-F238E27FC236}">
                <a16:creationId xmlns:a16="http://schemas.microsoft.com/office/drawing/2014/main" id="{27DBFBFE-BFE1-49BB-9D65-9698ED4C2F46}"/>
              </a:ext>
            </a:extLst>
          </p:cNvPr>
          <p:cNvSpPr txBox="1">
            <a:spLocks/>
          </p:cNvSpPr>
          <p:nvPr/>
        </p:nvSpPr>
        <p:spPr>
          <a:xfrm>
            <a:off x="1451118" y="2361118"/>
            <a:ext cx="6590489" cy="1896533"/>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defRPr/>
            </a:pPr>
            <a:r>
              <a:rPr lang="en-US" sz="1800">
                <a:solidFill>
                  <a:srgbClr val="073E87"/>
                </a:solidFill>
                <a:latin typeface="Candara"/>
              </a:rPr>
              <a:t>Electronic Loan Application (Form 5) </a:t>
            </a:r>
          </a:p>
          <a:p>
            <a:pPr marL="0" indent="0">
              <a:buClr>
                <a:srgbClr val="31B6FD"/>
              </a:buClr>
              <a:buNone/>
              <a:defRPr/>
            </a:pPr>
            <a:r>
              <a:rPr lang="en-US" sz="1800">
                <a:solidFill>
                  <a:srgbClr val="073E87"/>
                </a:solidFill>
                <a:latin typeface="Candara"/>
              </a:rPr>
              <a:t>Electronic Loan Application (Form 5C)  Sole Proprietorship Only</a:t>
            </a:r>
          </a:p>
          <a:p>
            <a:pPr marL="0" indent="0">
              <a:buClr>
                <a:srgbClr val="31B6FD"/>
              </a:buClr>
              <a:buNone/>
              <a:defRPr/>
            </a:pPr>
            <a:r>
              <a:rPr lang="en-US" sz="1800">
                <a:solidFill>
                  <a:srgbClr val="073E87"/>
                </a:solidFill>
                <a:latin typeface="Candara"/>
              </a:rPr>
              <a:t>Tax Authorization (Form 4506-T) 20% Owners/GP/50% Affiliate</a:t>
            </a:r>
          </a:p>
          <a:p>
            <a:pPr marL="0" indent="0">
              <a:buClr>
                <a:srgbClr val="31B6FD"/>
              </a:buClr>
              <a:buNone/>
              <a:defRPr/>
            </a:pPr>
            <a:r>
              <a:rPr lang="en-US" sz="1800">
                <a:solidFill>
                  <a:srgbClr val="073E87"/>
                </a:solidFill>
                <a:latin typeface="Candara"/>
              </a:rPr>
              <a:t>Most recent Business Tax Return</a:t>
            </a:r>
          </a:p>
          <a:p>
            <a:pPr marL="0" indent="0">
              <a:buClr>
                <a:srgbClr val="31B6FD"/>
              </a:buClr>
              <a:buNone/>
              <a:defRPr/>
            </a:pPr>
            <a:r>
              <a:rPr lang="en-US" sz="1800">
                <a:solidFill>
                  <a:srgbClr val="073E87"/>
                </a:solidFill>
                <a:latin typeface="Candara"/>
              </a:rPr>
              <a:t>Personal Financial Statement (Form 413) 20% Owners/GP</a:t>
            </a:r>
          </a:p>
          <a:p>
            <a:pPr marL="0" indent="0">
              <a:buClr>
                <a:srgbClr val="31B6FD"/>
              </a:buClr>
              <a:buNone/>
              <a:defRPr/>
            </a:pPr>
            <a:r>
              <a:rPr lang="en-US" sz="1800">
                <a:solidFill>
                  <a:srgbClr val="073E87"/>
                </a:solidFill>
                <a:latin typeface="Candara"/>
              </a:rPr>
              <a:t>Schedule of Liabilities (Form 2202)	 </a:t>
            </a:r>
          </a:p>
          <a:p>
            <a:pPr marL="0" indent="0" defTabSz="685800" fontAlgn="auto">
              <a:spcAft>
                <a:spcPts val="0"/>
              </a:spcAft>
              <a:buClr>
                <a:srgbClr val="31B6FD"/>
              </a:buClr>
              <a:buNone/>
              <a:defRPr/>
            </a:pPr>
            <a:endParaRPr lang="en-US" sz="600">
              <a:solidFill>
                <a:srgbClr val="073E87"/>
              </a:solidFill>
              <a:latin typeface="Candara"/>
            </a:endParaRPr>
          </a:p>
          <a:p>
            <a:pPr marL="0" indent="0" defTabSz="685800" fontAlgn="auto">
              <a:spcAft>
                <a:spcPts val="0"/>
              </a:spcAft>
              <a:buClr>
                <a:srgbClr val="31B6FD"/>
              </a:buClr>
              <a:buNone/>
              <a:defRPr/>
            </a:pPr>
            <a:endParaRPr lang="en-US" sz="1800">
              <a:solidFill>
                <a:srgbClr val="073E87"/>
              </a:solidFill>
              <a:latin typeface="Candara"/>
            </a:endParaRPr>
          </a:p>
          <a:p>
            <a:pPr marL="205740" indent="-205740" defTabSz="685800" fontAlgn="auto">
              <a:spcAft>
                <a:spcPts val="0"/>
              </a:spcAft>
              <a:buClr>
                <a:srgbClr val="31B6FD"/>
              </a:buClr>
              <a:defRPr/>
            </a:pPr>
            <a:endParaRPr lang="en-US" sz="1800">
              <a:solidFill>
                <a:srgbClr val="073E87"/>
              </a:solidFill>
              <a:latin typeface="Candara"/>
            </a:endParaRPr>
          </a:p>
        </p:txBody>
      </p:sp>
    </p:spTree>
    <p:extLst>
      <p:ext uri="{BB962C8B-B14F-4D97-AF65-F5344CB8AC3E}">
        <p14:creationId xmlns:p14="http://schemas.microsoft.com/office/powerpoint/2010/main" val="1771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19</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a:hlinkClick r:id="rId3"/>
              </a:rPr>
              <a:t>https://disasterloan.sba.gov/ela/</a:t>
            </a:r>
            <a:endParaRPr lang="en-US" sz="1500"/>
          </a:p>
          <a:p>
            <a:endParaRPr lang="en-US" sz="150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a:solidFill>
                  <a:schemeClr val="tx1"/>
                </a:solidFill>
                <a:latin typeface="Source Sans Pro" panose="020B0503030403020204" pitchFamily="34" charset="0"/>
                <a:ea typeface="Source Sans Pro" panose="020B0503030403020204" pitchFamily="34" charset="0"/>
              </a:rPr>
              <a:t>Coronavirus (COVID-19)</a:t>
            </a:r>
            <a:endParaRPr lang="en-US" sz="32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278094"/>
          </a:xfrm>
          <a:prstGeom prst="rect">
            <a:avLst/>
          </a:prstGeom>
          <a:noFill/>
        </p:spPr>
        <p:txBody>
          <a:bodyPr wrap="square" rtlCol="0">
            <a:spAutoFit/>
          </a:bodyPr>
          <a:lstStyle/>
          <a:p>
            <a:endParaRPr lang="en-US" sz="1200" b="1">
              <a:solidFill>
                <a:schemeClr val="tx1"/>
              </a:solidFill>
              <a:latin typeface="Source Sans Pro" panose="020B0503030403020204" pitchFamily="34" charset="0"/>
              <a:ea typeface="Source Sans Pro" panose="020B0503030403020204" pitchFamily="34" charset="0"/>
            </a:endParaRPr>
          </a:p>
          <a:p>
            <a:r>
              <a:rPr lang="en-US">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a:solidFill>
                <a:schemeClr val="tx1"/>
              </a:solidFill>
              <a:latin typeface="Source Sans Pro" panose="020B0503030403020204" pitchFamily="34" charset="0"/>
              <a:ea typeface="Source Sans Pro" panose="020B0503030403020204" pitchFamily="34" charset="0"/>
            </a:endParaRPr>
          </a:p>
          <a:p>
            <a:r>
              <a:rPr lang="en-US" altLang="en-US">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a:latin typeface="Source Sans Pro" panose="020B0503030403020204" pitchFamily="34" charset="0"/>
              <a:ea typeface="Source Sans Pro" panose="020B0503030403020204" pitchFamily="34" charset="0"/>
            </a:endParaRPr>
          </a:p>
          <a:p>
            <a:endParaRPr lang="en-US" b="1" i="1">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20</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2"/>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a:solidFill>
                  <a:schemeClr val="bg1"/>
                </a:solidFill>
              </a:rPr>
              <a:t>From this page you can:</a:t>
            </a:r>
          </a:p>
          <a:p>
            <a:endParaRPr lang="en-US" sz="1500">
              <a:solidFill>
                <a:schemeClr val="bg1"/>
              </a:solidFill>
            </a:endParaRPr>
          </a:p>
          <a:p>
            <a:r>
              <a:rPr lang="en-US" sz="1500">
                <a:solidFill>
                  <a:schemeClr val="bg1"/>
                </a:solidFill>
              </a:rPr>
              <a:t>1) Begin a  new application by clicking on Register</a:t>
            </a:r>
          </a:p>
          <a:p>
            <a:endParaRPr lang="en-US" sz="1500">
              <a:solidFill>
                <a:schemeClr val="bg1"/>
              </a:solidFill>
            </a:endParaRPr>
          </a:p>
          <a:p>
            <a:r>
              <a:rPr lang="en-US" sz="150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2"/>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426723" y="1756798"/>
            <a:ext cx="2493083" cy="2169825"/>
          </a:xfrm>
          <a:prstGeom prst="rect">
            <a:avLst/>
          </a:prstGeom>
          <a:solidFill>
            <a:schemeClr val="tx2">
              <a:lumMod val="75000"/>
            </a:schemeClr>
          </a:solidFill>
        </p:spPr>
        <p:txBody>
          <a:bodyPr wrap="square" rtlCol="0">
            <a:spAutoFit/>
          </a:bodyPr>
          <a:lstStyle/>
          <a:p>
            <a:r>
              <a:rPr lang="en-US" sz="1500" b="1">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3"/>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579393" y="3429000"/>
            <a:ext cx="2216391" cy="3323987"/>
          </a:xfrm>
          <a:prstGeom prst="rect">
            <a:avLst/>
          </a:prstGeom>
          <a:solidFill>
            <a:schemeClr val="tx2">
              <a:lumMod val="75000"/>
            </a:schemeClr>
          </a:solidFill>
        </p:spPr>
        <p:txBody>
          <a:bodyPr wrap="square" rtlCol="0">
            <a:spAutoFit/>
          </a:bodyPr>
          <a:lstStyle/>
          <a:p>
            <a:r>
              <a:rPr lang="en-US" sz="1500" b="1">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2"/>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3"/>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4"/>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23</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2"/>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a:solidFill>
                  <a:schemeClr val="bg1"/>
                </a:solidFill>
              </a:rPr>
              <a:t>SBA Form 5 would be completed by:</a:t>
            </a:r>
          </a:p>
          <a:p>
            <a:pPr marL="214313" indent="-214313">
              <a:buFont typeface="Arial" panose="020B0604020202020204" pitchFamily="34" charset="0"/>
              <a:buChar char="•"/>
            </a:pPr>
            <a:r>
              <a:rPr lang="en-US" sz="1050" b="1">
                <a:solidFill>
                  <a:schemeClr val="bg1"/>
                </a:solidFill>
              </a:rPr>
              <a:t>Corporations</a:t>
            </a:r>
          </a:p>
          <a:p>
            <a:pPr marL="214313" indent="-214313">
              <a:buFont typeface="Arial" panose="020B0604020202020204" pitchFamily="34" charset="0"/>
              <a:buChar char="•"/>
            </a:pPr>
            <a:r>
              <a:rPr lang="en-US" sz="1050" b="1">
                <a:solidFill>
                  <a:schemeClr val="bg1"/>
                </a:solidFill>
              </a:rPr>
              <a:t>Partnership</a:t>
            </a:r>
          </a:p>
          <a:p>
            <a:pPr marL="214313" indent="-214313">
              <a:buFont typeface="Arial" panose="020B0604020202020204" pitchFamily="34" charset="0"/>
              <a:buChar char="•"/>
            </a:pPr>
            <a:r>
              <a:rPr lang="en-US" sz="1050" b="1">
                <a:solidFill>
                  <a:schemeClr val="bg1"/>
                </a:solidFill>
              </a:rPr>
              <a:t>Private Non-Profit Organizations</a:t>
            </a:r>
          </a:p>
          <a:p>
            <a:pPr marL="214313" indent="-214313">
              <a:buFont typeface="Arial" panose="020B0604020202020204" pitchFamily="34" charset="0"/>
              <a:buChar char="•"/>
            </a:pPr>
            <a:r>
              <a:rPr lang="en-US" sz="1050" b="1">
                <a:solidFill>
                  <a:schemeClr val="bg1"/>
                </a:solidFill>
              </a:rPr>
              <a:t>Limited Partnership</a:t>
            </a:r>
          </a:p>
          <a:p>
            <a:pPr marL="214313" indent="-214313">
              <a:buFont typeface="Arial" panose="020B0604020202020204" pitchFamily="34" charset="0"/>
              <a:buChar char="•"/>
            </a:pPr>
            <a:r>
              <a:rPr lang="en-US" sz="1050" b="1">
                <a:solidFill>
                  <a:schemeClr val="bg1"/>
                </a:solidFill>
              </a:rPr>
              <a:t>Trust</a:t>
            </a:r>
          </a:p>
          <a:p>
            <a:pPr marL="214313" indent="-214313">
              <a:buFont typeface="Arial" panose="020B0604020202020204" pitchFamily="34" charset="0"/>
              <a:buChar char="•"/>
            </a:pPr>
            <a:r>
              <a:rPr lang="en-US" sz="1050" b="1">
                <a:solidFill>
                  <a:schemeClr val="bg1"/>
                </a:solidFill>
              </a:rPr>
              <a:t>Limited Liability Entity</a:t>
            </a:r>
          </a:p>
          <a:p>
            <a:pPr marL="214313" indent="-214313">
              <a:buFont typeface="Arial" panose="020B0604020202020204" pitchFamily="34" charset="0"/>
              <a:buChar char="•"/>
            </a:pPr>
            <a:endParaRPr lang="en-US" sz="1050" b="1">
              <a:solidFill>
                <a:schemeClr val="bg1"/>
              </a:solidFill>
            </a:endParaRPr>
          </a:p>
          <a:p>
            <a:r>
              <a:rPr lang="en-US" sz="1050" b="1">
                <a:solidFill>
                  <a:schemeClr val="bg1"/>
                </a:solidFill>
              </a:rPr>
              <a:t>SBA Form 5C would be completed by:</a:t>
            </a:r>
          </a:p>
          <a:p>
            <a:r>
              <a:rPr lang="en-US" sz="1050" b="1">
                <a:solidFill>
                  <a:schemeClr val="bg1"/>
                </a:solidFill>
              </a:rPr>
              <a:t>Sole Proprietorship </a:t>
            </a:r>
          </a:p>
          <a:p>
            <a:endParaRPr lang="en-US" sz="1050" b="1">
              <a:solidFill>
                <a:schemeClr val="bg1"/>
              </a:solidFill>
            </a:endParaRPr>
          </a:p>
          <a:p>
            <a:r>
              <a:rPr lang="en-US" sz="1050" b="1">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a:p>
        </p:txBody>
      </p:sp>
    </p:spTree>
    <p:extLst>
      <p:ext uri="{BB962C8B-B14F-4D97-AF65-F5344CB8AC3E}">
        <p14:creationId xmlns:p14="http://schemas.microsoft.com/office/powerpoint/2010/main" val="169379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24</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2"/>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3"/>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25</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2"/>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3"/>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26</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2"/>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a:solidFill>
                  <a:schemeClr val="bg1"/>
                </a:solidFill>
              </a:rPr>
              <a:t>This business type for this example is an LLC.</a:t>
            </a:r>
          </a:p>
          <a:p>
            <a:pPr algn="ctr"/>
            <a:endParaRPr lang="en-US" sz="1500">
              <a:solidFill>
                <a:schemeClr val="bg1"/>
              </a:solidFill>
            </a:endParaRPr>
          </a:p>
          <a:p>
            <a:pPr algn="ctr"/>
            <a:r>
              <a:rPr lang="en-US" sz="1500">
                <a:solidFill>
                  <a:schemeClr val="bg1"/>
                </a:solidFill>
              </a:rPr>
              <a:t>This page provides information on all the filing requirements necessary to have a successfully completed application.</a:t>
            </a:r>
          </a:p>
          <a:p>
            <a:pPr algn="ctr"/>
            <a:endParaRPr lang="en-US" sz="1500">
              <a:solidFill>
                <a:schemeClr val="bg1"/>
              </a:solidFill>
            </a:endParaRPr>
          </a:p>
          <a:p>
            <a:pPr algn="ctr"/>
            <a:r>
              <a:rPr lang="en-US" sz="1500">
                <a:solidFill>
                  <a:schemeClr val="bg1"/>
                </a:solidFill>
              </a:rPr>
              <a:t>To begin depress START</a:t>
            </a:r>
          </a:p>
          <a:p>
            <a:endParaRPr lang="en-US" sz="1500"/>
          </a:p>
        </p:txBody>
      </p:sp>
    </p:spTree>
    <p:extLst>
      <p:ext uri="{BB962C8B-B14F-4D97-AF65-F5344CB8AC3E}">
        <p14:creationId xmlns:p14="http://schemas.microsoft.com/office/powerpoint/2010/main" val="98672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2"/>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a:solidFill>
                  <a:schemeClr val="bg1"/>
                </a:solidFill>
              </a:rPr>
              <a:t>Fill in the information on this page as necessary, items with a red </a:t>
            </a:r>
            <a:r>
              <a:rPr lang="en-US" sz="1500">
                <a:solidFill>
                  <a:schemeClr val="bg1"/>
                </a:solidFill>
                <a:highlight>
                  <a:srgbClr val="CC3538"/>
                </a:highlight>
              </a:rPr>
              <a:t>*</a:t>
            </a:r>
            <a:r>
              <a:rPr lang="en-US" sz="150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2"/>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a:solidFill>
                  <a:schemeClr val="bg1"/>
                </a:solidFill>
              </a:rPr>
              <a:t>Page 2 of Form 5 allows the business owner to provide information about any Partners or Affiliate Businesses.</a:t>
            </a:r>
          </a:p>
          <a:p>
            <a:endParaRPr lang="en-US" sz="1500">
              <a:solidFill>
                <a:schemeClr val="bg1"/>
              </a:solidFill>
            </a:endParaRPr>
          </a:p>
          <a:p>
            <a:r>
              <a:rPr lang="en-US" sz="150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3"/>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2"/>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2"/>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30</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3"/>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4"/>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2"/>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3"/>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32</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2"/>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3"/>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33</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2"/>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3"/>
          <a:stretch>
            <a:fillRect/>
          </a:stretch>
        </p:blipFill>
        <p:spPr>
          <a:xfrm>
            <a:off x="3238637" y="267434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a:solidFill>
                  <a:schemeClr val="bg1"/>
                </a:solidFill>
              </a:rPr>
              <a:t>The 4506T can be uploaded once the form is printed and signed.  You would need to save a copy on your desktop, once saved browse find the document and upload.</a:t>
            </a:r>
          </a:p>
          <a:p>
            <a:endParaRPr lang="en-US" sz="1500" b="1">
              <a:solidFill>
                <a:schemeClr val="bg1"/>
              </a:solidFill>
            </a:endParaRPr>
          </a:p>
          <a:p>
            <a:r>
              <a:rPr lang="en-US" sz="1500" b="1">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2"/>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3"/>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4"/>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35</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36</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2"/>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3"/>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37</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38</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2"/>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3"/>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2"/>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39</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3"/>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046088"/>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a:solidFill>
                  <a:srgbClr val="000000"/>
                </a:solidFill>
                <a:latin typeface="Source Sans Pro" panose="020B0503030403020204" pitchFamily="34" charset="0"/>
                <a:ea typeface="Source Sans Pro" panose="020B0503030403020204" pitchFamily="34" charset="0"/>
              </a:rPr>
              <a:t>Credit History</a:t>
            </a:r>
            <a:r>
              <a:rPr lang="en-US" altLang="en-US" sz="2400" b="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a:solidFill>
                  <a:srgbClr val="000000"/>
                </a:solidFill>
                <a:latin typeface="Source Sans Pro" panose="020B0503030403020204" pitchFamily="34" charset="0"/>
                <a:ea typeface="Source Sans Pro" panose="020B0503030403020204" pitchFamily="34" charset="0"/>
              </a:rPr>
            </a:br>
            <a:br>
              <a:rPr lang="en-US" altLang="en-US" sz="2400" b="0">
                <a:solidFill>
                  <a:srgbClr val="000000"/>
                </a:solidFill>
                <a:latin typeface="Source Sans Pro" panose="020B0503030403020204" pitchFamily="34" charset="0"/>
                <a:ea typeface="Source Sans Pro" panose="020B0503030403020204" pitchFamily="34" charset="0"/>
              </a:rPr>
            </a:br>
            <a:r>
              <a:rPr lang="en-US" altLang="en-US" sz="2400" b="0" u="sng">
                <a:solidFill>
                  <a:srgbClr val="000000"/>
                </a:solidFill>
                <a:latin typeface="Source Sans Pro" panose="020B0503030403020204" pitchFamily="34" charset="0"/>
                <a:ea typeface="Source Sans Pro" panose="020B0503030403020204" pitchFamily="34" charset="0"/>
              </a:rPr>
              <a:t>Repayment </a:t>
            </a:r>
            <a:r>
              <a:rPr lang="en-US" altLang="en-US" sz="2400" b="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a:solidFill>
                  <a:srgbClr val="000000"/>
                </a:solidFill>
                <a:latin typeface="Source Sans Pro" panose="020B0503030403020204" pitchFamily="34" charset="0"/>
                <a:ea typeface="Source Sans Pro" panose="020B0503030403020204" pitchFamily="34" charset="0"/>
              </a:rPr>
              <a:t>Eligibility- </a:t>
            </a:r>
            <a:r>
              <a:rPr lang="en-US" altLang="en-US" sz="2400" b="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a:solidFill>
                  <a:srgbClr val="000000"/>
                </a:solidFill>
                <a:latin typeface="Source Sans Pro" panose="020B0503030403020204" pitchFamily="34" charset="0"/>
                <a:ea typeface="Source Sans Pro" panose="020B0503030403020204" pitchFamily="34" charset="0"/>
              </a:rPr>
            </a:br>
            <a:endParaRPr lang="en-US" altLang="en-US" sz="2400" b="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40</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2"/>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3"/>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41</a:t>
            </a:fld>
            <a:endParaRPr lang="en-US">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2"/>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A Sole-Proprietor will use “Sole-Proprietor” and “Economic Injury (</a:t>
            </a:r>
            <a:r>
              <a:rPr lang="en-US" sz="1350" err="1">
                <a:solidFill>
                  <a:srgbClr val="FFFFFF"/>
                </a:solidFill>
                <a:latin typeface="Calibri"/>
                <a:ea typeface="+mn-ea"/>
              </a:rPr>
              <a:t>EIDL</a:t>
            </a:r>
            <a:r>
              <a:rPr lang="en-US" sz="1350">
                <a:solidFill>
                  <a:srgbClr val="FFFFFF"/>
                </a:solidFill>
                <a:latin typeface="Calibri"/>
                <a:ea typeface="+mn-ea"/>
              </a:rPr>
              <a:t>).</a:t>
            </a:r>
          </a:p>
        </p:txBody>
      </p:sp>
    </p:spTree>
    <p:extLst>
      <p:ext uri="{BB962C8B-B14F-4D97-AF65-F5344CB8AC3E}">
        <p14:creationId xmlns:p14="http://schemas.microsoft.com/office/powerpoint/2010/main" val="4280229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EE2-E351-4083-8E20-1C76F47A4A93}"/>
              </a:ext>
            </a:extLst>
          </p:cNvPr>
          <p:cNvSpPr>
            <a:spLocks noGrp="1"/>
          </p:cNvSpPr>
          <p:nvPr>
            <p:ph type="title"/>
          </p:nvPr>
        </p:nvSpPr>
        <p:spPr/>
        <p:txBody>
          <a:bodyPr>
            <a:normAutofit/>
          </a:bodyPr>
          <a:lstStyle/>
          <a:p>
            <a:r>
              <a:rPr lang="en-US" sz="3200"/>
              <a:t>Home/Personal Losses</a:t>
            </a:r>
          </a:p>
        </p:txBody>
      </p:sp>
      <p:pic>
        <p:nvPicPr>
          <p:cNvPr id="5" name="Content Placeholder 4">
            <a:extLst>
              <a:ext uri="{FF2B5EF4-FFF2-40B4-BE49-F238E27FC236}">
                <a16:creationId xmlns:a16="http://schemas.microsoft.com/office/drawing/2014/main" id="{F31CF660-3AB1-44BB-9D4B-68D93960CA22}"/>
              </a:ext>
            </a:extLst>
          </p:cNvPr>
          <p:cNvPicPr>
            <a:picLocks noGrp="1" noChangeAspect="1"/>
          </p:cNvPicPr>
          <p:nvPr>
            <p:ph idx="1"/>
          </p:nvPr>
        </p:nvPicPr>
        <p:blipFill>
          <a:blip r:embed="rId2"/>
          <a:stretch>
            <a:fillRect/>
          </a:stretch>
        </p:blipFill>
        <p:spPr>
          <a:xfrm>
            <a:off x="628650" y="1905000"/>
            <a:ext cx="7886700" cy="4114800"/>
          </a:xfrm>
          <a:prstGeom prst="rect">
            <a:avLst/>
          </a:prstGeom>
        </p:spPr>
      </p:pic>
      <p:sp>
        <p:nvSpPr>
          <p:cNvPr id="4" name="Slide Number Placeholder 3">
            <a:extLst>
              <a:ext uri="{FF2B5EF4-FFF2-40B4-BE49-F238E27FC236}">
                <a16:creationId xmlns:a16="http://schemas.microsoft.com/office/drawing/2014/main" id="{02AB1B27-72EE-41D4-BFEC-79638ED5440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a:solidFill>
                <a:srgbClr val="1B1E29">
                  <a:tint val="75000"/>
                </a:srgbClr>
              </a:solidFill>
            </a:endParaRPr>
          </a:p>
        </p:txBody>
      </p:sp>
      <p:sp>
        <p:nvSpPr>
          <p:cNvPr id="6" name="TextBox 5">
            <a:extLst>
              <a:ext uri="{FF2B5EF4-FFF2-40B4-BE49-F238E27FC236}">
                <a16:creationId xmlns:a16="http://schemas.microsoft.com/office/drawing/2014/main" id="{3AB849FF-1BF2-4C34-BB6A-88E57CA2AB42}"/>
              </a:ext>
            </a:extLst>
          </p:cNvPr>
          <p:cNvSpPr txBox="1"/>
          <p:nvPr/>
        </p:nvSpPr>
        <p:spPr>
          <a:xfrm>
            <a:off x="2667000" y="947044"/>
            <a:ext cx="366823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The Loan Application will walk you though the process.  Click “Save” to save the input and click “Next” to navigate to the next page. </a:t>
            </a:r>
          </a:p>
        </p:txBody>
      </p:sp>
    </p:spTree>
    <p:extLst>
      <p:ext uri="{BB962C8B-B14F-4D97-AF65-F5344CB8AC3E}">
        <p14:creationId xmlns:p14="http://schemas.microsoft.com/office/powerpoint/2010/main" val="4180716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5B3-0A88-4763-BB76-789506B3B453}"/>
              </a:ext>
            </a:extLst>
          </p:cNvPr>
          <p:cNvSpPr>
            <a:spLocks noGrp="1"/>
          </p:cNvSpPr>
          <p:nvPr>
            <p:ph type="title"/>
          </p:nvPr>
        </p:nvSpPr>
        <p:spPr/>
        <p:txBody>
          <a:bodyPr>
            <a:normAutofit/>
          </a:bodyPr>
          <a:lstStyle/>
          <a:p>
            <a:r>
              <a:rPr lang="en-US" sz="3200"/>
              <a:t>Declaration Selection</a:t>
            </a:r>
          </a:p>
        </p:txBody>
      </p:sp>
      <p:pic>
        <p:nvPicPr>
          <p:cNvPr id="5" name="Content Placeholder 4">
            <a:extLst>
              <a:ext uri="{FF2B5EF4-FFF2-40B4-BE49-F238E27FC236}">
                <a16:creationId xmlns:a16="http://schemas.microsoft.com/office/drawing/2014/main" id="{D499D618-6615-4391-8B6D-381D1404754C}"/>
              </a:ext>
            </a:extLst>
          </p:cNvPr>
          <p:cNvPicPr>
            <a:picLocks noGrp="1" noChangeAspect="1"/>
          </p:cNvPicPr>
          <p:nvPr>
            <p:ph idx="1"/>
          </p:nvPr>
        </p:nvPicPr>
        <p:blipFill>
          <a:blip r:embed="rId2"/>
          <a:stretch>
            <a:fillRect/>
          </a:stretch>
        </p:blipFill>
        <p:spPr>
          <a:xfrm>
            <a:off x="2209800" y="1496681"/>
            <a:ext cx="6712021" cy="3864638"/>
          </a:xfrm>
          <a:prstGeom prst="rect">
            <a:avLst/>
          </a:prstGeom>
        </p:spPr>
      </p:pic>
      <p:sp>
        <p:nvSpPr>
          <p:cNvPr id="4" name="Slide Number Placeholder 3">
            <a:extLst>
              <a:ext uri="{FF2B5EF4-FFF2-40B4-BE49-F238E27FC236}">
                <a16:creationId xmlns:a16="http://schemas.microsoft.com/office/drawing/2014/main" id="{CA69BA74-D3B5-408D-874F-A7AEC83853C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a:solidFill>
                <a:srgbClr val="1B1E29">
                  <a:tint val="75000"/>
                </a:srgbClr>
              </a:solidFill>
            </a:endParaRPr>
          </a:p>
        </p:txBody>
      </p:sp>
      <p:sp>
        <p:nvSpPr>
          <p:cNvPr id="6" name="TextBox 5">
            <a:extLst>
              <a:ext uri="{FF2B5EF4-FFF2-40B4-BE49-F238E27FC236}">
                <a16:creationId xmlns:a16="http://schemas.microsoft.com/office/drawing/2014/main" id="{B756BB90-A703-41F0-A0C3-A87BADFB5E6B}"/>
              </a:ext>
            </a:extLst>
          </p:cNvPr>
          <p:cNvSpPr txBox="1"/>
          <p:nvPr/>
        </p:nvSpPr>
        <p:spPr>
          <a:xfrm>
            <a:off x="533400" y="2514600"/>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On the same line as the “Save” icon you also can see the “Progress” of the Disaster Loan Application.</a:t>
            </a:r>
          </a:p>
          <a:p>
            <a:pPr defTabSz="685800" fontAlgn="auto">
              <a:spcBef>
                <a:spcPts val="0"/>
              </a:spcBef>
              <a:spcAft>
                <a:spcPts val="0"/>
              </a:spcAft>
              <a:defRPr/>
            </a:pPr>
            <a:endParaRPr lang="en-US" sz="1350">
              <a:solidFill>
                <a:srgbClr val="FFFFFF"/>
              </a:solidFill>
              <a:latin typeface="Calibri"/>
              <a:ea typeface="+mn-ea"/>
            </a:endParaRPr>
          </a:p>
          <a:p>
            <a:pPr defTabSz="685800" fontAlgn="auto">
              <a:spcBef>
                <a:spcPts val="0"/>
              </a:spcBef>
              <a:spcAft>
                <a:spcPts val="0"/>
              </a:spcAft>
              <a:defRPr/>
            </a:pPr>
            <a:r>
              <a:rPr lang="en-US" sz="1350">
                <a:solidFill>
                  <a:srgbClr val="FFFFFF"/>
                </a:solidFill>
                <a:latin typeface="Calibri"/>
                <a:ea typeface="+mn-ea"/>
              </a:rPr>
              <a:t>Enter your “State” and “County”</a:t>
            </a:r>
          </a:p>
        </p:txBody>
      </p:sp>
    </p:spTree>
    <p:extLst>
      <p:ext uri="{BB962C8B-B14F-4D97-AF65-F5344CB8AC3E}">
        <p14:creationId xmlns:p14="http://schemas.microsoft.com/office/powerpoint/2010/main" val="84405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BF75-AE43-4C2D-BBB9-D6E84985A135}"/>
              </a:ext>
            </a:extLst>
          </p:cNvPr>
          <p:cNvSpPr>
            <a:spLocks noGrp="1"/>
          </p:cNvSpPr>
          <p:nvPr>
            <p:ph type="title"/>
          </p:nvPr>
        </p:nvSpPr>
        <p:spPr/>
        <p:txBody>
          <a:bodyPr>
            <a:normAutofit/>
          </a:bodyPr>
          <a:lstStyle/>
          <a:p>
            <a:r>
              <a:rPr lang="en-US" sz="3200"/>
              <a:t>Certification and Executive Order</a:t>
            </a:r>
          </a:p>
        </p:txBody>
      </p:sp>
      <p:pic>
        <p:nvPicPr>
          <p:cNvPr id="5" name="Content Placeholder 4">
            <a:extLst>
              <a:ext uri="{FF2B5EF4-FFF2-40B4-BE49-F238E27FC236}">
                <a16:creationId xmlns:a16="http://schemas.microsoft.com/office/drawing/2014/main" id="{D5F4197C-E1AA-4690-8AEB-21AB5D182CF1}"/>
              </a:ext>
            </a:extLst>
          </p:cNvPr>
          <p:cNvPicPr>
            <a:picLocks noGrp="1" noChangeAspect="1"/>
          </p:cNvPicPr>
          <p:nvPr>
            <p:ph idx="1"/>
          </p:nvPr>
        </p:nvPicPr>
        <p:blipFill>
          <a:blip r:embed="rId2"/>
          <a:stretch>
            <a:fillRect/>
          </a:stretch>
        </p:blipFill>
        <p:spPr>
          <a:xfrm>
            <a:off x="381000" y="2299458"/>
            <a:ext cx="3939363" cy="3415542"/>
          </a:xfrm>
          <a:prstGeom prst="rect">
            <a:avLst/>
          </a:prstGeom>
        </p:spPr>
      </p:pic>
      <p:sp>
        <p:nvSpPr>
          <p:cNvPr id="4" name="Slide Number Placeholder 3">
            <a:extLst>
              <a:ext uri="{FF2B5EF4-FFF2-40B4-BE49-F238E27FC236}">
                <a16:creationId xmlns:a16="http://schemas.microsoft.com/office/drawing/2014/main" id="{2112DF7C-F8E0-4058-B5B3-031C55AA748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a:solidFill>
                <a:srgbClr val="1B1E29">
                  <a:tint val="75000"/>
                </a:srgbClr>
              </a:solidFill>
            </a:endParaRPr>
          </a:p>
        </p:txBody>
      </p:sp>
      <p:sp>
        <p:nvSpPr>
          <p:cNvPr id="6" name="TextBox 5">
            <a:extLst>
              <a:ext uri="{FF2B5EF4-FFF2-40B4-BE49-F238E27FC236}">
                <a16:creationId xmlns:a16="http://schemas.microsoft.com/office/drawing/2014/main" id="{F9E8F920-6A50-4849-9E5B-3F15D0AD2BEA}"/>
              </a:ext>
            </a:extLst>
          </p:cNvPr>
          <p:cNvSpPr txBox="1"/>
          <p:nvPr/>
        </p:nvSpPr>
        <p:spPr>
          <a:xfrm>
            <a:off x="1143000" y="1305451"/>
            <a:ext cx="1706526"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Read the “Warning”, check “I Certify” then click “Next”. </a:t>
            </a:r>
          </a:p>
        </p:txBody>
      </p:sp>
      <p:pic>
        <p:nvPicPr>
          <p:cNvPr id="7" name="Content Placeholder 4">
            <a:extLst>
              <a:ext uri="{FF2B5EF4-FFF2-40B4-BE49-F238E27FC236}">
                <a16:creationId xmlns:a16="http://schemas.microsoft.com/office/drawing/2014/main" id="{177CD0ED-0B03-4292-82EB-7F89CB86D7B8}"/>
              </a:ext>
            </a:extLst>
          </p:cNvPr>
          <p:cNvPicPr>
            <a:picLocks noChangeAspect="1"/>
          </p:cNvPicPr>
          <p:nvPr/>
        </p:nvPicPr>
        <p:blipFill>
          <a:blip r:embed="rId3"/>
          <a:stretch>
            <a:fillRect/>
          </a:stretch>
        </p:blipFill>
        <p:spPr>
          <a:xfrm>
            <a:off x="4592890" y="2419927"/>
            <a:ext cx="3736739" cy="3276600"/>
          </a:xfrm>
          <a:prstGeom prst="rect">
            <a:avLst/>
          </a:prstGeom>
        </p:spPr>
      </p:pic>
      <p:sp>
        <p:nvSpPr>
          <p:cNvPr id="8" name="TextBox 7">
            <a:extLst>
              <a:ext uri="{FF2B5EF4-FFF2-40B4-BE49-F238E27FC236}">
                <a16:creationId xmlns:a16="http://schemas.microsoft.com/office/drawing/2014/main" id="{999FEB54-E5BB-4467-8742-9571C9AD759B}"/>
              </a:ext>
            </a:extLst>
          </p:cNvPr>
          <p:cNvSpPr txBox="1"/>
          <p:nvPr/>
        </p:nvSpPr>
        <p:spPr>
          <a:xfrm>
            <a:off x="5334000" y="1403837"/>
            <a:ext cx="1706526"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Read the information, check “I have read…” then click “Next”. </a:t>
            </a:r>
          </a:p>
        </p:txBody>
      </p:sp>
    </p:spTree>
    <p:extLst>
      <p:ext uri="{BB962C8B-B14F-4D97-AF65-F5344CB8AC3E}">
        <p14:creationId xmlns:p14="http://schemas.microsoft.com/office/powerpoint/2010/main" val="351168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438C-5AC7-4C61-AA99-3CF4CB4FDB01}"/>
              </a:ext>
            </a:extLst>
          </p:cNvPr>
          <p:cNvSpPr>
            <a:spLocks noGrp="1"/>
          </p:cNvSpPr>
          <p:nvPr>
            <p:ph type="title"/>
          </p:nvPr>
        </p:nvSpPr>
        <p:spPr/>
        <p:txBody>
          <a:bodyPr>
            <a:normAutofit/>
          </a:bodyPr>
          <a:lstStyle/>
          <a:p>
            <a:r>
              <a:rPr lang="en-US" sz="3200"/>
              <a:t>Filing Requirements</a:t>
            </a:r>
          </a:p>
        </p:txBody>
      </p:sp>
      <p:pic>
        <p:nvPicPr>
          <p:cNvPr id="5" name="Content Placeholder 4">
            <a:extLst>
              <a:ext uri="{FF2B5EF4-FFF2-40B4-BE49-F238E27FC236}">
                <a16:creationId xmlns:a16="http://schemas.microsoft.com/office/drawing/2014/main" id="{0E086869-CEED-43A6-827C-16772FAA418D}"/>
              </a:ext>
            </a:extLst>
          </p:cNvPr>
          <p:cNvPicPr>
            <a:picLocks noGrp="1" noChangeAspect="1"/>
          </p:cNvPicPr>
          <p:nvPr>
            <p:ph idx="1"/>
          </p:nvPr>
        </p:nvPicPr>
        <p:blipFill>
          <a:blip r:embed="rId2"/>
          <a:stretch>
            <a:fillRect/>
          </a:stretch>
        </p:blipFill>
        <p:spPr>
          <a:xfrm>
            <a:off x="3004773" y="1527064"/>
            <a:ext cx="5442644" cy="3155156"/>
          </a:xfrm>
          <a:prstGeom prst="rect">
            <a:avLst/>
          </a:prstGeom>
        </p:spPr>
      </p:pic>
      <p:sp>
        <p:nvSpPr>
          <p:cNvPr id="4" name="Slide Number Placeholder 3">
            <a:extLst>
              <a:ext uri="{FF2B5EF4-FFF2-40B4-BE49-F238E27FC236}">
                <a16:creationId xmlns:a16="http://schemas.microsoft.com/office/drawing/2014/main" id="{7481FAB4-C1E1-4219-AAFD-77E6643A1422}"/>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a:solidFill>
                <a:srgbClr val="1B1E29">
                  <a:tint val="75000"/>
                </a:srgbClr>
              </a:solidFill>
            </a:endParaRPr>
          </a:p>
        </p:txBody>
      </p:sp>
      <p:pic>
        <p:nvPicPr>
          <p:cNvPr id="6" name="Picture 5">
            <a:extLst>
              <a:ext uri="{FF2B5EF4-FFF2-40B4-BE49-F238E27FC236}">
                <a16:creationId xmlns:a16="http://schemas.microsoft.com/office/drawing/2014/main" id="{9A1A2489-A245-4FA7-A293-7646BEF813E5}"/>
              </a:ext>
            </a:extLst>
          </p:cNvPr>
          <p:cNvPicPr>
            <a:picLocks noChangeAspect="1"/>
          </p:cNvPicPr>
          <p:nvPr/>
        </p:nvPicPr>
        <p:blipFill>
          <a:blip r:embed="rId3"/>
          <a:stretch>
            <a:fillRect/>
          </a:stretch>
        </p:blipFill>
        <p:spPr>
          <a:xfrm>
            <a:off x="3004773" y="4923035"/>
            <a:ext cx="5138531" cy="853787"/>
          </a:xfrm>
          <a:prstGeom prst="rect">
            <a:avLst/>
          </a:prstGeom>
        </p:spPr>
      </p:pic>
      <p:sp>
        <p:nvSpPr>
          <p:cNvPr id="7" name="TextBox 6">
            <a:extLst>
              <a:ext uri="{FF2B5EF4-FFF2-40B4-BE49-F238E27FC236}">
                <a16:creationId xmlns:a16="http://schemas.microsoft.com/office/drawing/2014/main" id="{A9418366-FAA4-4E51-B12C-893FF10292B7}"/>
              </a:ext>
            </a:extLst>
          </p:cNvPr>
          <p:cNvSpPr txBox="1"/>
          <p:nvPr/>
        </p:nvSpPr>
        <p:spPr>
          <a:xfrm>
            <a:off x="598693" y="2228851"/>
            <a:ext cx="221494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To continue with the application process click “Start” to complete SBA Form 5C.   </a:t>
            </a:r>
          </a:p>
        </p:txBody>
      </p:sp>
    </p:spTree>
    <p:extLst>
      <p:ext uri="{BB962C8B-B14F-4D97-AF65-F5344CB8AC3E}">
        <p14:creationId xmlns:p14="http://schemas.microsoft.com/office/powerpoint/2010/main" val="1996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9DD4-726B-4FD2-9C0E-1910EE8DA507}"/>
              </a:ext>
            </a:extLst>
          </p:cNvPr>
          <p:cNvSpPr>
            <a:spLocks noGrp="1"/>
          </p:cNvSpPr>
          <p:nvPr>
            <p:ph type="title"/>
          </p:nvPr>
        </p:nvSpPr>
        <p:spPr>
          <a:xfrm>
            <a:off x="149087" y="409604"/>
            <a:ext cx="8845825" cy="870029"/>
          </a:xfrm>
        </p:spPr>
        <p:txBody>
          <a:bodyPr>
            <a:normAutofit/>
          </a:bodyPr>
          <a:lstStyle/>
          <a:p>
            <a:r>
              <a:rPr lang="en-US" sz="2800"/>
              <a:t>Completing Form 5C - Sole Proprietor Loan Application</a:t>
            </a:r>
            <a:r>
              <a:rPr lang="en-US" sz="2800" b="0"/>
              <a:t> </a:t>
            </a:r>
            <a:br>
              <a:rPr lang="en-US" sz="2800" b="0" i="1"/>
            </a:br>
            <a:endParaRPr lang="en-US" sz="2800"/>
          </a:p>
        </p:txBody>
      </p:sp>
      <p:sp>
        <p:nvSpPr>
          <p:cNvPr id="4" name="Slide Number Placeholder 3">
            <a:extLst>
              <a:ext uri="{FF2B5EF4-FFF2-40B4-BE49-F238E27FC236}">
                <a16:creationId xmlns:a16="http://schemas.microsoft.com/office/drawing/2014/main" id="{3123CE8F-0BBD-4B15-BD22-4128927073EA}"/>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46</a:t>
            </a:fld>
            <a:endParaRPr lang="en-US">
              <a:solidFill>
                <a:srgbClr val="1B1E29">
                  <a:tint val="75000"/>
                </a:srgbClr>
              </a:solidFill>
            </a:endParaRPr>
          </a:p>
        </p:txBody>
      </p:sp>
      <p:pic>
        <p:nvPicPr>
          <p:cNvPr id="11" name="Picture 10">
            <a:extLst>
              <a:ext uri="{FF2B5EF4-FFF2-40B4-BE49-F238E27FC236}">
                <a16:creationId xmlns:a16="http://schemas.microsoft.com/office/drawing/2014/main" id="{4A0E2D8E-9853-429C-B29D-70FE7E2E5A92}"/>
              </a:ext>
            </a:extLst>
          </p:cNvPr>
          <p:cNvPicPr>
            <a:picLocks noChangeAspect="1"/>
          </p:cNvPicPr>
          <p:nvPr/>
        </p:nvPicPr>
        <p:blipFill>
          <a:blip r:embed="rId2"/>
          <a:stretch>
            <a:fillRect/>
          </a:stretch>
        </p:blipFill>
        <p:spPr>
          <a:xfrm>
            <a:off x="3189677" y="5162975"/>
            <a:ext cx="5156972" cy="476925"/>
          </a:xfrm>
          <a:prstGeom prst="rect">
            <a:avLst/>
          </a:prstGeom>
        </p:spPr>
      </p:pic>
      <p:pic>
        <p:nvPicPr>
          <p:cNvPr id="17" name="Content Placeholder 16">
            <a:extLst>
              <a:ext uri="{FF2B5EF4-FFF2-40B4-BE49-F238E27FC236}">
                <a16:creationId xmlns:a16="http://schemas.microsoft.com/office/drawing/2014/main" id="{E550E6F1-147C-498A-B03C-38D880AC91F2}"/>
              </a:ext>
            </a:extLst>
          </p:cNvPr>
          <p:cNvPicPr>
            <a:picLocks noGrp="1" noChangeAspect="1"/>
          </p:cNvPicPr>
          <p:nvPr>
            <p:ph idx="1"/>
          </p:nvPr>
        </p:nvPicPr>
        <p:blipFill>
          <a:blip r:embed="rId3"/>
          <a:stretch>
            <a:fillRect/>
          </a:stretch>
        </p:blipFill>
        <p:spPr>
          <a:xfrm>
            <a:off x="3124200" y="1834040"/>
            <a:ext cx="5414908" cy="3312967"/>
          </a:xfrm>
          <a:prstGeom prst="rect">
            <a:avLst/>
          </a:prstGeom>
        </p:spPr>
      </p:pic>
      <p:sp>
        <p:nvSpPr>
          <p:cNvPr id="18" name="TextBox 17">
            <a:extLst>
              <a:ext uri="{FF2B5EF4-FFF2-40B4-BE49-F238E27FC236}">
                <a16:creationId xmlns:a16="http://schemas.microsoft.com/office/drawing/2014/main" id="{96F1C7DB-EBB1-4E95-AC54-D666D9C2599B}"/>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3124858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BA1-C22E-48AC-B034-35DB991F0A25}"/>
              </a:ext>
            </a:extLst>
          </p:cNvPr>
          <p:cNvSpPr>
            <a:spLocks noGrp="1"/>
          </p:cNvSpPr>
          <p:nvPr>
            <p:ph type="title"/>
          </p:nvPr>
        </p:nvSpPr>
        <p:spPr/>
        <p:txBody>
          <a:bodyPr>
            <a:normAutofit/>
          </a:bodyPr>
          <a:lstStyle/>
          <a:p>
            <a:r>
              <a:rPr lang="en-US" sz="2800"/>
              <a:t>Form 5C continued - Damaged Property Information</a:t>
            </a:r>
          </a:p>
        </p:txBody>
      </p:sp>
      <p:sp>
        <p:nvSpPr>
          <p:cNvPr id="4" name="Slide Number Placeholder 3">
            <a:extLst>
              <a:ext uri="{FF2B5EF4-FFF2-40B4-BE49-F238E27FC236}">
                <a16:creationId xmlns:a16="http://schemas.microsoft.com/office/drawing/2014/main" id="{71CB3C09-AEBE-4B3F-A5B1-C941BC00910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47</a:t>
            </a:fld>
            <a:endParaRPr lang="en-US">
              <a:solidFill>
                <a:srgbClr val="1B1E29">
                  <a:tint val="75000"/>
                </a:srgbClr>
              </a:solidFill>
            </a:endParaRPr>
          </a:p>
        </p:txBody>
      </p:sp>
      <p:pic>
        <p:nvPicPr>
          <p:cNvPr id="8" name="Content Placeholder 7">
            <a:extLst>
              <a:ext uri="{FF2B5EF4-FFF2-40B4-BE49-F238E27FC236}">
                <a16:creationId xmlns:a16="http://schemas.microsoft.com/office/drawing/2014/main" id="{6C48F23A-E9E5-4967-BB5F-0F2446025327}"/>
              </a:ext>
            </a:extLst>
          </p:cNvPr>
          <p:cNvPicPr>
            <a:picLocks noGrp="1" noChangeAspect="1"/>
          </p:cNvPicPr>
          <p:nvPr>
            <p:ph idx="1"/>
          </p:nvPr>
        </p:nvPicPr>
        <p:blipFill>
          <a:blip r:embed="rId2"/>
          <a:stretch>
            <a:fillRect/>
          </a:stretch>
        </p:blipFill>
        <p:spPr>
          <a:xfrm>
            <a:off x="2667000" y="1412840"/>
            <a:ext cx="6167028" cy="4454560"/>
          </a:xfrm>
          <a:prstGeom prst="rect">
            <a:avLst/>
          </a:prstGeom>
        </p:spPr>
      </p:pic>
      <p:sp>
        <p:nvSpPr>
          <p:cNvPr id="9" name="TextBox 8">
            <a:extLst>
              <a:ext uri="{FF2B5EF4-FFF2-40B4-BE49-F238E27FC236}">
                <a16:creationId xmlns:a16="http://schemas.microsoft.com/office/drawing/2014/main" id="{77BD6FBE-BF3B-4226-8F01-E2D2E686376C}"/>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257071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46F-2179-4F3E-8FBE-EF4275100504}"/>
              </a:ext>
            </a:extLst>
          </p:cNvPr>
          <p:cNvSpPr>
            <a:spLocks noGrp="1"/>
          </p:cNvSpPr>
          <p:nvPr>
            <p:ph type="title"/>
          </p:nvPr>
        </p:nvSpPr>
        <p:spPr/>
        <p:txBody>
          <a:bodyPr>
            <a:normAutofit/>
          </a:bodyPr>
          <a:lstStyle/>
          <a:p>
            <a:r>
              <a:rPr lang="en-US" sz="2800"/>
              <a:t>Form 5C continued -Debts and Assets Information</a:t>
            </a:r>
          </a:p>
        </p:txBody>
      </p:sp>
      <p:pic>
        <p:nvPicPr>
          <p:cNvPr id="5" name="Content Placeholder 4">
            <a:extLst>
              <a:ext uri="{FF2B5EF4-FFF2-40B4-BE49-F238E27FC236}">
                <a16:creationId xmlns:a16="http://schemas.microsoft.com/office/drawing/2014/main" id="{28787907-F427-4A89-8C92-9708E96D0F73}"/>
              </a:ext>
            </a:extLst>
          </p:cNvPr>
          <p:cNvPicPr>
            <a:picLocks noGrp="1" noChangeAspect="1"/>
          </p:cNvPicPr>
          <p:nvPr>
            <p:ph idx="1"/>
          </p:nvPr>
        </p:nvPicPr>
        <p:blipFill>
          <a:blip r:embed="rId2"/>
          <a:stretch>
            <a:fillRect/>
          </a:stretch>
        </p:blipFill>
        <p:spPr>
          <a:xfrm>
            <a:off x="2531391" y="1219199"/>
            <a:ext cx="5850609" cy="3432863"/>
          </a:xfrm>
          <a:prstGeom prst="rect">
            <a:avLst/>
          </a:prstGeom>
        </p:spPr>
      </p:pic>
      <p:sp>
        <p:nvSpPr>
          <p:cNvPr id="4" name="Slide Number Placeholder 3">
            <a:extLst>
              <a:ext uri="{FF2B5EF4-FFF2-40B4-BE49-F238E27FC236}">
                <a16:creationId xmlns:a16="http://schemas.microsoft.com/office/drawing/2014/main" id="{D63F4C14-BA94-489D-8E2F-AADA70AE99A0}"/>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48</a:t>
            </a:fld>
            <a:endParaRPr lang="en-US">
              <a:solidFill>
                <a:srgbClr val="1B1E29">
                  <a:tint val="75000"/>
                </a:srgbClr>
              </a:solidFill>
            </a:endParaRPr>
          </a:p>
        </p:txBody>
      </p:sp>
      <p:pic>
        <p:nvPicPr>
          <p:cNvPr id="6" name="Picture 5">
            <a:extLst>
              <a:ext uri="{FF2B5EF4-FFF2-40B4-BE49-F238E27FC236}">
                <a16:creationId xmlns:a16="http://schemas.microsoft.com/office/drawing/2014/main" id="{B299E2ED-F744-4C95-9CBA-6E549F756EA9}"/>
              </a:ext>
            </a:extLst>
          </p:cNvPr>
          <p:cNvPicPr>
            <a:picLocks noChangeAspect="1"/>
          </p:cNvPicPr>
          <p:nvPr/>
        </p:nvPicPr>
        <p:blipFill>
          <a:blip r:embed="rId3"/>
          <a:stretch>
            <a:fillRect/>
          </a:stretch>
        </p:blipFill>
        <p:spPr>
          <a:xfrm>
            <a:off x="2531390" y="4769143"/>
            <a:ext cx="5850610" cy="1044386"/>
          </a:xfrm>
          <a:prstGeom prst="rect">
            <a:avLst/>
          </a:prstGeom>
        </p:spPr>
      </p:pic>
      <p:sp>
        <p:nvSpPr>
          <p:cNvPr id="7" name="TextBox 6">
            <a:extLst>
              <a:ext uri="{FF2B5EF4-FFF2-40B4-BE49-F238E27FC236}">
                <a16:creationId xmlns:a16="http://schemas.microsoft.com/office/drawing/2014/main" id="{D35B698A-E5A8-4158-91A8-B5849322ABFC}"/>
              </a:ext>
            </a:extLst>
          </p:cNvPr>
          <p:cNvSpPr txBox="1"/>
          <p:nvPr/>
        </p:nvSpPr>
        <p:spPr>
          <a:xfrm>
            <a:off x="215989" y="2505670"/>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7701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F39-1B53-4619-8A65-E56EE2E3003D}"/>
              </a:ext>
            </a:extLst>
          </p:cNvPr>
          <p:cNvSpPr>
            <a:spLocks noGrp="1"/>
          </p:cNvSpPr>
          <p:nvPr>
            <p:ph type="title"/>
          </p:nvPr>
        </p:nvSpPr>
        <p:spPr/>
        <p:txBody>
          <a:bodyPr>
            <a:normAutofit/>
          </a:bodyPr>
          <a:lstStyle/>
          <a:p>
            <a:r>
              <a:rPr lang="en-US" sz="3200"/>
              <a:t>Form 5C continued - Disclosure Statements</a:t>
            </a:r>
          </a:p>
        </p:txBody>
      </p:sp>
      <p:sp>
        <p:nvSpPr>
          <p:cNvPr id="4" name="Slide Number Placeholder 3">
            <a:extLst>
              <a:ext uri="{FF2B5EF4-FFF2-40B4-BE49-F238E27FC236}">
                <a16:creationId xmlns:a16="http://schemas.microsoft.com/office/drawing/2014/main" id="{4E34B127-F92B-49CD-9725-F51B2514B9E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49</a:t>
            </a:fld>
            <a:endParaRPr lang="en-US">
              <a:solidFill>
                <a:srgbClr val="1B1E29">
                  <a:tint val="75000"/>
                </a:srgbClr>
              </a:solidFill>
            </a:endParaRPr>
          </a:p>
        </p:txBody>
      </p:sp>
      <p:pic>
        <p:nvPicPr>
          <p:cNvPr id="8" name="Content Placeholder 7">
            <a:extLst>
              <a:ext uri="{FF2B5EF4-FFF2-40B4-BE49-F238E27FC236}">
                <a16:creationId xmlns:a16="http://schemas.microsoft.com/office/drawing/2014/main" id="{F15B70F8-E627-44BE-A646-591E8DC6F6A2}"/>
              </a:ext>
            </a:extLst>
          </p:cNvPr>
          <p:cNvPicPr>
            <a:picLocks noGrp="1" noChangeAspect="1"/>
          </p:cNvPicPr>
          <p:nvPr>
            <p:ph idx="1"/>
          </p:nvPr>
        </p:nvPicPr>
        <p:blipFill>
          <a:blip r:embed="rId2"/>
          <a:stretch>
            <a:fillRect/>
          </a:stretch>
        </p:blipFill>
        <p:spPr>
          <a:xfrm>
            <a:off x="2743200" y="1143000"/>
            <a:ext cx="5993277" cy="4495800"/>
          </a:xfrm>
          <a:prstGeom prst="rect">
            <a:avLst/>
          </a:prstGeom>
        </p:spPr>
      </p:pic>
      <p:sp>
        <p:nvSpPr>
          <p:cNvPr id="9" name="TextBox 8">
            <a:extLst>
              <a:ext uri="{FF2B5EF4-FFF2-40B4-BE49-F238E27FC236}">
                <a16:creationId xmlns:a16="http://schemas.microsoft.com/office/drawing/2014/main" id="{AC987646-568B-4516-B575-8C7EC9CBCF22}"/>
              </a:ext>
            </a:extLst>
          </p:cNvPr>
          <p:cNvSpPr txBox="1"/>
          <p:nvPr/>
        </p:nvSpPr>
        <p:spPr>
          <a:xfrm>
            <a:off x="407451" y="2528754"/>
            <a:ext cx="2193597"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Fill in the information as required and then hit next. </a:t>
            </a:r>
          </a:p>
          <a:p>
            <a:pPr defTabSz="685800" fontAlgn="auto">
              <a:spcBef>
                <a:spcPts val="0"/>
              </a:spcBef>
              <a:spcAft>
                <a:spcPts val="0"/>
              </a:spcAft>
              <a:defRPr/>
            </a:pPr>
            <a:endParaRPr lang="en-US" sz="1350">
              <a:solidFill>
                <a:srgbClr val="FFFFFF"/>
              </a:solidFill>
              <a:latin typeface="Calibri"/>
              <a:ea typeface="+mn-ea"/>
            </a:endParaRPr>
          </a:p>
          <a:p>
            <a:pPr defTabSz="685800" fontAlgn="auto">
              <a:spcBef>
                <a:spcPts val="0"/>
              </a:spcBef>
              <a:spcAft>
                <a:spcPts val="0"/>
              </a:spcAft>
              <a:defRPr/>
            </a:pPr>
            <a:r>
              <a:rPr lang="en-US" sz="1350">
                <a:solidFill>
                  <a:srgbClr val="FFFFFF"/>
                </a:solidFill>
                <a:latin typeface="Calibri"/>
                <a:ea typeface="+mn-ea"/>
              </a:rPr>
              <a:t>Fields marked with a red asterisk is a required field. </a:t>
            </a:r>
          </a:p>
        </p:txBody>
      </p:sp>
    </p:spTree>
    <p:extLst>
      <p:ext uri="{BB962C8B-B14F-4D97-AF65-F5344CB8AC3E}">
        <p14:creationId xmlns:p14="http://schemas.microsoft.com/office/powerpoint/2010/main" val="321594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EF1-A347-43F3-B6E4-095FE86E58C4}"/>
              </a:ext>
            </a:extLst>
          </p:cNvPr>
          <p:cNvSpPr>
            <a:spLocks noGrp="1"/>
          </p:cNvSpPr>
          <p:nvPr>
            <p:ph type="title"/>
          </p:nvPr>
        </p:nvSpPr>
        <p:spPr>
          <a:xfrm>
            <a:off x="337926" y="381000"/>
            <a:ext cx="8468147" cy="870029"/>
          </a:xfrm>
        </p:spPr>
        <p:txBody>
          <a:bodyPr/>
          <a:lstStyle/>
          <a:p>
            <a:r>
              <a:rPr lang="en-US"/>
              <a:t>Form 5C continued - Consent and Additional Comments</a:t>
            </a:r>
          </a:p>
        </p:txBody>
      </p:sp>
      <p:pic>
        <p:nvPicPr>
          <p:cNvPr id="5" name="Content Placeholder 4">
            <a:extLst>
              <a:ext uri="{FF2B5EF4-FFF2-40B4-BE49-F238E27FC236}">
                <a16:creationId xmlns:a16="http://schemas.microsoft.com/office/drawing/2014/main" id="{DD2B01C6-44CF-4BBC-8B7F-43659888A610}"/>
              </a:ext>
            </a:extLst>
          </p:cNvPr>
          <p:cNvPicPr>
            <a:picLocks noGrp="1" noChangeAspect="1"/>
          </p:cNvPicPr>
          <p:nvPr>
            <p:ph idx="1"/>
          </p:nvPr>
        </p:nvPicPr>
        <p:blipFill>
          <a:blip r:embed="rId2"/>
          <a:stretch>
            <a:fillRect/>
          </a:stretch>
        </p:blipFill>
        <p:spPr>
          <a:xfrm>
            <a:off x="328690" y="2623000"/>
            <a:ext cx="4479099" cy="2711000"/>
          </a:xfrm>
          <a:prstGeom prst="rect">
            <a:avLst/>
          </a:prstGeom>
        </p:spPr>
      </p:pic>
      <p:sp>
        <p:nvSpPr>
          <p:cNvPr id="4" name="Slide Number Placeholder 3">
            <a:extLst>
              <a:ext uri="{FF2B5EF4-FFF2-40B4-BE49-F238E27FC236}">
                <a16:creationId xmlns:a16="http://schemas.microsoft.com/office/drawing/2014/main" id="{EE2E4278-9677-4AA6-A7AD-ECFBDD58915E}"/>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50</a:t>
            </a:fld>
            <a:endParaRPr lang="en-US">
              <a:solidFill>
                <a:srgbClr val="1B1E29">
                  <a:tint val="75000"/>
                </a:srgbClr>
              </a:solidFill>
            </a:endParaRPr>
          </a:p>
        </p:txBody>
      </p:sp>
      <p:sp>
        <p:nvSpPr>
          <p:cNvPr id="6" name="TextBox 5">
            <a:extLst>
              <a:ext uri="{FF2B5EF4-FFF2-40B4-BE49-F238E27FC236}">
                <a16:creationId xmlns:a16="http://schemas.microsoft.com/office/drawing/2014/main" id="{CBE30247-1D8B-4864-85A9-247E833DE164}"/>
              </a:ext>
            </a:extLst>
          </p:cNvPr>
          <p:cNvSpPr txBox="1"/>
          <p:nvPr/>
        </p:nvSpPr>
        <p:spPr>
          <a:xfrm>
            <a:off x="1295400" y="1396871"/>
            <a:ext cx="170652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Read the information, check “All the information…” then click “Next”. </a:t>
            </a:r>
          </a:p>
        </p:txBody>
      </p:sp>
      <p:pic>
        <p:nvPicPr>
          <p:cNvPr id="7" name="Content Placeholder 4">
            <a:extLst>
              <a:ext uri="{FF2B5EF4-FFF2-40B4-BE49-F238E27FC236}">
                <a16:creationId xmlns:a16="http://schemas.microsoft.com/office/drawing/2014/main" id="{61CE4B31-460F-425A-BB71-40BF9B3E7FB3}"/>
              </a:ext>
            </a:extLst>
          </p:cNvPr>
          <p:cNvPicPr>
            <a:picLocks noChangeAspect="1"/>
          </p:cNvPicPr>
          <p:nvPr/>
        </p:nvPicPr>
        <p:blipFill>
          <a:blip r:embed="rId3"/>
          <a:stretch>
            <a:fillRect/>
          </a:stretch>
        </p:blipFill>
        <p:spPr>
          <a:xfrm>
            <a:off x="4923096" y="2623000"/>
            <a:ext cx="3531338" cy="2863400"/>
          </a:xfrm>
          <a:prstGeom prst="rect">
            <a:avLst/>
          </a:prstGeom>
        </p:spPr>
      </p:pic>
      <p:sp>
        <p:nvSpPr>
          <p:cNvPr id="8" name="TextBox 7">
            <a:extLst>
              <a:ext uri="{FF2B5EF4-FFF2-40B4-BE49-F238E27FC236}">
                <a16:creationId xmlns:a16="http://schemas.microsoft.com/office/drawing/2014/main" id="{FA74C51C-F9D2-47C4-B851-62E1011F6DD2}"/>
              </a:ext>
            </a:extLst>
          </p:cNvPr>
          <p:cNvSpPr txBox="1"/>
          <p:nvPr/>
        </p:nvSpPr>
        <p:spPr>
          <a:xfrm>
            <a:off x="5181600" y="1562669"/>
            <a:ext cx="3014330"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Additional Comments are used for clarifying  or additional information. </a:t>
            </a:r>
          </a:p>
          <a:p>
            <a:pPr defTabSz="685800" fontAlgn="auto">
              <a:spcBef>
                <a:spcPts val="0"/>
              </a:spcBef>
              <a:spcAft>
                <a:spcPts val="0"/>
              </a:spcAft>
              <a:defRPr/>
            </a:pPr>
            <a:endParaRPr lang="en-US" sz="1350">
              <a:solidFill>
                <a:srgbClr val="FFFFFF"/>
              </a:solidFill>
              <a:latin typeface="Calibri"/>
              <a:ea typeface="+mn-ea"/>
            </a:endParaRPr>
          </a:p>
          <a:p>
            <a:pPr defTabSz="685800" fontAlgn="auto">
              <a:spcBef>
                <a:spcPts val="0"/>
              </a:spcBef>
              <a:spcAft>
                <a:spcPts val="0"/>
              </a:spcAft>
              <a:defRPr/>
            </a:pPr>
            <a:r>
              <a:rPr lang="en-US" sz="1350">
                <a:solidFill>
                  <a:srgbClr val="FFFFFF"/>
                </a:solidFill>
                <a:latin typeface="Calibri"/>
                <a:ea typeface="+mn-ea"/>
              </a:rPr>
              <a:t>Click “Next” to continue the process. </a:t>
            </a:r>
          </a:p>
        </p:txBody>
      </p:sp>
    </p:spTree>
    <p:extLst>
      <p:ext uri="{BB962C8B-B14F-4D97-AF65-F5344CB8AC3E}">
        <p14:creationId xmlns:p14="http://schemas.microsoft.com/office/powerpoint/2010/main" val="3175124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A70-6AED-44B8-8E64-582FA1376ABC}"/>
              </a:ext>
            </a:extLst>
          </p:cNvPr>
          <p:cNvSpPr>
            <a:spLocks noGrp="1"/>
          </p:cNvSpPr>
          <p:nvPr>
            <p:ph type="title"/>
          </p:nvPr>
        </p:nvSpPr>
        <p:spPr/>
        <p:txBody>
          <a:bodyPr>
            <a:normAutofit/>
          </a:bodyPr>
          <a:lstStyle/>
          <a:p>
            <a:r>
              <a:rPr lang="en-US" sz="3200"/>
              <a:t>Form 5C continued - Affiliated Businesses</a:t>
            </a:r>
          </a:p>
        </p:txBody>
      </p:sp>
      <p:pic>
        <p:nvPicPr>
          <p:cNvPr id="5" name="Content Placeholder 4">
            <a:extLst>
              <a:ext uri="{FF2B5EF4-FFF2-40B4-BE49-F238E27FC236}">
                <a16:creationId xmlns:a16="http://schemas.microsoft.com/office/drawing/2014/main" id="{6FAD0CD7-D3B7-4405-B327-4473C7C5CCA6}"/>
              </a:ext>
            </a:extLst>
          </p:cNvPr>
          <p:cNvPicPr>
            <a:picLocks noGrp="1" noChangeAspect="1"/>
          </p:cNvPicPr>
          <p:nvPr>
            <p:ph idx="1"/>
          </p:nvPr>
        </p:nvPicPr>
        <p:blipFill>
          <a:blip r:embed="rId2"/>
          <a:stretch>
            <a:fillRect/>
          </a:stretch>
        </p:blipFill>
        <p:spPr>
          <a:xfrm>
            <a:off x="3115096" y="2194292"/>
            <a:ext cx="5400254" cy="3155156"/>
          </a:xfrm>
          <a:prstGeom prst="rect">
            <a:avLst/>
          </a:prstGeom>
        </p:spPr>
      </p:pic>
      <p:sp>
        <p:nvSpPr>
          <p:cNvPr id="4" name="Slide Number Placeholder 3">
            <a:extLst>
              <a:ext uri="{FF2B5EF4-FFF2-40B4-BE49-F238E27FC236}">
                <a16:creationId xmlns:a16="http://schemas.microsoft.com/office/drawing/2014/main" id="{9571A83A-E2EC-42C3-9333-3C173E6AD39D}"/>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51</a:t>
            </a:fld>
            <a:endParaRPr lang="en-US">
              <a:solidFill>
                <a:srgbClr val="1B1E29">
                  <a:tint val="75000"/>
                </a:srgbClr>
              </a:solidFill>
            </a:endParaRPr>
          </a:p>
        </p:txBody>
      </p:sp>
      <p:sp>
        <p:nvSpPr>
          <p:cNvPr id="6" name="TextBox 5">
            <a:extLst>
              <a:ext uri="{FF2B5EF4-FFF2-40B4-BE49-F238E27FC236}">
                <a16:creationId xmlns:a16="http://schemas.microsoft.com/office/drawing/2014/main" id="{C8FB3008-149A-4964-A93B-6A384E66A44B}"/>
              </a:ext>
            </a:extLst>
          </p:cNvPr>
          <p:cNvSpPr txBox="1"/>
          <p:nvPr/>
        </p:nvSpPr>
        <p:spPr>
          <a:xfrm>
            <a:off x="972744" y="2639210"/>
            <a:ext cx="1706526" cy="1338828"/>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Fill out the Affiliated Business information then click “Save”. </a:t>
            </a:r>
          </a:p>
          <a:p>
            <a:pPr defTabSz="685800" fontAlgn="auto">
              <a:spcBef>
                <a:spcPts val="0"/>
              </a:spcBef>
              <a:spcAft>
                <a:spcPts val="0"/>
              </a:spcAft>
              <a:defRPr/>
            </a:pPr>
            <a:endParaRPr lang="en-US" sz="1350">
              <a:solidFill>
                <a:srgbClr val="FFFFFF"/>
              </a:solidFill>
              <a:latin typeface="Calibri"/>
              <a:ea typeface="+mn-ea"/>
            </a:endParaRPr>
          </a:p>
          <a:p>
            <a:pPr defTabSz="685800" fontAlgn="auto">
              <a:spcBef>
                <a:spcPts val="0"/>
              </a:spcBef>
              <a:spcAft>
                <a:spcPts val="0"/>
              </a:spcAft>
              <a:defRPr/>
            </a:pPr>
            <a:r>
              <a:rPr lang="en-US" sz="1350">
                <a:solidFill>
                  <a:srgbClr val="FFFFFF"/>
                </a:solidFill>
                <a:latin typeface="Calibri"/>
                <a:ea typeface="+mn-ea"/>
              </a:rPr>
              <a:t>To continue the process click “Next”.</a:t>
            </a:r>
          </a:p>
        </p:txBody>
      </p:sp>
    </p:spTree>
    <p:extLst>
      <p:ext uri="{BB962C8B-B14F-4D97-AF65-F5344CB8AC3E}">
        <p14:creationId xmlns:p14="http://schemas.microsoft.com/office/powerpoint/2010/main" val="388075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163-E0A7-454B-983F-AEE49FAFC183}"/>
              </a:ext>
            </a:extLst>
          </p:cNvPr>
          <p:cNvSpPr>
            <a:spLocks noGrp="1"/>
          </p:cNvSpPr>
          <p:nvPr>
            <p:ph type="title"/>
          </p:nvPr>
        </p:nvSpPr>
        <p:spPr/>
        <p:txBody>
          <a:bodyPr>
            <a:normAutofit/>
          </a:bodyPr>
          <a:lstStyle/>
          <a:p>
            <a:r>
              <a:rPr lang="en-US" sz="3200"/>
              <a:t>Completing IRS Form 4506-T</a:t>
            </a:r>
          </a:p>
        </p:txBody>
      </p:sp>
      <p:sp>
        <p:nvSpPr>
          <p:cNvPr id="4" name="Slide Number Placeholder 3">
            <a:extLst>
              <a:ext uri="{FF2B5EF4-FFF2-40B4-BE49-F238E27FC236}">
                <a16:creationId xmlns:a16="http://schemas.microsoft.com/office/drawing/2014/main" id="{B2574733-EB2C-43C4-90B2-BAFED5C1989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52</a:t>
            </a:fld>
            <a:endParaRPr lang="en-US">
              <a:solidFill>
                <a:srgbClr val="1B1E29">
                  <a:tint val="75000"/>
                </a:srgbClr>
              </a:solidFill>
            </a:endParaRPr>
          </a:p>
        </p:txBody>
      </p:sp>
      <p:pic>
        <p:nvPicPr>
          <p:cNvPr id="8" name="Content Placeholder 7">
            <a:extLst>
              <a:ext uri="{FF2B5EF4-FFF2-40B4-BE49-F238E27FC236}">
                <a16:creationId xmlns:a16="http://schemas.microsoft.com/office/drawing/2014/main" id="{EAA5A26C-AD7F-4F10-97C8-688B85733A1B}"/>
              </a:ext>
            </a:extLst>
          </p:cNvPr>
          <p:cNvPicPr>
            <a:picLocks noGrp="1" noChangeAspect="1"/>
          </p:cNvPicPr>
          <p:nvPr>
            <p:ph idx="1"/>
          </p:nvPr>
        </p:nvPicPr>
        <p:blipFill>
          <a:blip r:embed="rId2"/>
          <a:stretch>
            <a:fillRect/>
          </a:stretch>
        </p:blipFill>
        <p:spPr>
          <a:xfrm>
            <a:off x="2740281" y="1066800"/>
            <a:ext cx="6272919" cy="4800600"/>
          </a:xfrm>
          <a:prstGeom prst="rect">
            <a:avLst/>
          </a:prstGeom>
        </p:spPr>
      </p:pic>
      <p:sp>
        <p:nvSpPr>
          <p:cNvPr id="9" name="TextBox 8">
            <a:extLst>
              <a:ext uri="{FF2B5EF4-FFF2-40B4-BE49-F238E27FC236}">
                <a16:creationId xmlns:a16="http://schemas.microsoft.com/office/drawing/2014/main" id="{15DF007F-FB32-4CBF-B962-88C8F229A90E}"/>
              </a:ext>
            </a:extLst>
          </p:cNvPr>
          <p:cNvSpPr txBox="1"/>
          <p:nvPr/>
        </p:nvSpPr>
        <p:spPr>
          <a:xfrm>
            <a:off x="685800" y="2362200"/>
            <a:ext cx="1706526"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Once you have finished the SBA Form 5C, the tax transcript information will need to be completed.  </a:t>
            </a:r>
          </a:p>
          <a:p>
            <a:pPr defTabSz="685800" fontAlgn="auto">
              <a:spcBef>
                <a:spcPts val="0"/>
              </a:spcBef>
              <a:spcAft>
                <a:spcPts val="0"/>
              </a:spcAft>
              <a:defRPr/>
            </a:pPr>
            <a:endParaRPr lang="en-US" sz="1350">
              <a:solidFill>
                <a:srgbClr val="FFFFFF"/>
              </a:solidFill>
              <a:latin typeface="Calibri"/>
              <a:ea typeface="+mn-ea"/>
            </a:endParaRPr>
          </a:p>
        </p:txBody>
      </p:sp>
    </p:spTree>
    <p:extLst>
      <p:ext uri="{BB962C8B-B14F-4D97-AF65-F5344CB8AC3E}">
        <p14:creationId xmlns:p14="http://schemas.microsoft.com/office/powerpoint/2010/main" val="2119058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FFA-D370-4434-BAAD-71840A5242E0}"/>
              </a:ext>
            </a:extLst>
          </p:cNvPr>
          <p:cNvSpPr>
            <a:spLocks noGrp="1"/>
          </p:cNvSpPr>
          <p:nvPr>
            <p:ph type="title"/>
          </p:nvPr>
        </p:nvSpPr>
        <p:spPr/>
        <p:txBody>
          <a:bodyPr>
            <a:normAutofit/>
          </a:bodyPr>
          <a:lstStyle/>
          <a:p>
            <a:r>
              <a:rPr lang="en-US" sz="3200"/>
              <a:t>Request for Transcript of Tax Return</a:t>
            </a:r>
          </a:p>
        </p:txBody>
      </p:sp>
      <p:pic>
        <p:nvPicPr>
          <p:cNvPr id="5" name="Content Placeholder 4">
            <a:extLst>
              <a:ext uri="{FF2B5EF4-FFF2-40B4-BE49-F238E27FC236}">
                <a16:creationId xmlns:a16="http://schemas.microsoft.com/office/drawing/2014/main" id="{F9A641AE-4F55-40FD-B025-C7EE9DFCA339}"/>
              </a:ext>
            </a:extLst>
          </p:cNvPr>
          <p:cNvPicPr>
            <a:picLocks noGrp="1" noChangeAspect="1"/>
          </p:cNvPicPr>
          <p:nvPr>
            <p:ph idx="1"/>
          </p:nvPr>
        </p:nvPicPr>
        <p:blipFill>
          <a:blip r:embed="rId2"/>
          <a:stretch>
            <a:fillRect/>
          </a:stretch>
        </p:blipFill>
        <p:spPr>
          <a:xfrm>
            <a:off x="2514600" y="1382626"/>
            <a:ext cx="6269994" cy="4408574"/>
          </a:xfrm>
          <a:prstGeom prst="rect">
            <a:avLst/>
          </a:prstGeom>
        </p:spPr>
      </p:pic>
      <p:sp>
        <p:nvSpPr>
          <p:cNvPr id="4" name="Slide Number Placeholder 3">
            <a:extLst>
              <a:ext uri="{FF2B5EF4-FFF2-40B4-BE49-F238E27FC236}">
                <a16:creationId xmlns:a16="http://schemas.microsoft.com/office/drawing/2014/main" id="{65CA6BC6-FB6C-40F7-9208-6EFD6DC9A78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53</a:t>
            </a:fld>
            <a:endParaRPr lang="en-US">
              <a:solidFill>
                <a:srgbClr val="1B1E29">
                  <a:tint val="75000"/>
                </a:srgbClr>
              </a:solidFill>
            </a:endParaRPr>
          </a:p>
        </p:txBody>
      </p:sp>
      <p:sp>
        <p:nvSpPr>
          <p:cNvPr id="6" name="TextBox 5">
            <a:extLst>
              <a:ext uri="{FF2B5EF4-FFF2-40B4-BE49-F238E27FC236}">
                <a16:creationId xmlns:a16="http://schemas.microsoft.com/office/drawing/2014/main" id="{B21FBB8A-FCC1-441B-A39A-E1B86CCBC500}"/>
              </a:ext>
            </a:extLst>
          </p:cNvPr>
          <p:cNvSpPr txBox="1"/>
          <p:nvPr/>
        </p:nvSpPr>
        <p:spPr>
          <a:xfrm>
            <a:off x="359406" y="1600200"/>
            <a:ext cx="1706526" cy="320857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Form 4506T can be submitted electronically, via upload or offline.  If the </a:t>
            </a:r>
            <a:r>
              <a:rPr lang="en-US" sz="1350" err="1">
                <a:solidFill>
                  <a:srgbClr val="FFFFFF"/>
                </a:solidFill>
                <a:latin typeface="Calibri"/>
                <a:ea typeface="+mn-ea"/>
              </a:rPr>
              <a:t>eSign</a:t>
            </a:r>
            <a:r>
              <a:rPr lang="en-US" sz="1350">
                <a:solidFill>
                  <a:srgbClr val="FFFFFF"/>
                </a:solidFill>
                <a:latin typeface="Calibri"/>
                <a:ea typeface="+mn-ea"/>
              </a:rPr>
              <a:t> option populates click through the options until the document is successfully completed.  If you upload the document you would save it on your desktop, select browse and then upload.  </a:t>
            </a:r>
          </a:p>
        </p:txBody>
      </p:sp>
    </p:spTree>
    <p:extLst>
      <p:ext uri="{BB962C8B-B14F-4D97-AF65-F5344CB8AC3E}">
        <p14:creationId xmlns:p14="http://schemas.microsoft.com/office/powerpoint/2010/main" val="2968973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508C-9C06-437D-AD60-AB7001221A98}"/>
              </a:ext>
            </a:extLst>
          </p:cNvPr>
          <p:cNvSpPr>
            <a:spLocks noGrp="1"/>
          </p:cNvSpPr>
          <p:nvPr>
            <p:ph type="title"/>
          </p:nvPr>
        </p:nvSpPr>
        <p:spPr/>
        <p:txBody>
          <a:bodyPr>
            <a:normAutofit/>
          </a:bodyPr>
          <a:lstStyle/>
          <a:p>
            <a:r>
              <a:rPr lang="en-US" sz="2800"/>
              <a:t>Request for Transcript of Tax Return - Download / Upload</a:t>
            </a:r>
          </a:p>
        </p:txBody>
      </p:sp>
      <p:pic>
        <p:nvPicPr>
          <p:cNvPr id="5" name="Content Placeholder 4">
            <a:extLst>
              <a:ext uri="{FF2B5EF4-FFF2-40B4-BE49-F238E27FC236}">
                <a16:creationId xmlns:a16="http://schemas.microsoft.com/office/drawing/2014/main" id="{8E2454FC-98B1-413B-AD87-3C8563092918}"/>
              </a:ext>
            </a:extLst>
          </p:cNvPr>
          <p:cNvPicPr>
            <a:picLocks noGrp="1" noChangeAspect="1"/>
          </p:cNvPicPr>
          <p:nvPr>
            <p:ph idx="1"/>
          </p:nvPr>
        </p:nvPicPr>
        <p:blipFill>
          <a:blip r:embed="rId2"/>
          <a:stretch>
            <a:fillRect/>
          </a:stretch>
        </p:blipFill>
        <p:spPr>
          <a:xfrm>
            <a:off x="457200" y="3597391"/>
            <a:ext cx="2871700" cy="1457817"/>
          </a:xfrm>
          <a:prstGeom prst="rect">
            <a:avLst/>
          </a:prstGeom>
        </p:spPr>
      </p:pic>
      <p:sp>
        <p:nvSpPr>
          <p:cNvPr id="4" name="Slide Number Placeholder 3">
            <a:extLst>
              <a:ext uri="{FF2B5EF4-FFF2-40B4-BE49-F238E27FC236}">
                <a16:creationId xmlns:a16="http://schemas.microsoft.com/office/drawing/2014/main" id="{E784FCBC-7D52-420F-9BDE-B1F9C9E9D5D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54</a:t>
            </a:fld>
            <a:endParaRPr lang="en-US">
              <a:solidFill>
                <a:srgbClr val="1B1E29">
                  <a:tint val="75000"/>
                </a:srgbClr>
              </a:solidFill>
            </a:endParaRPr>
          </a:p>
        </p:txBody>
      </p:sp>
      <p:pic>
        <p:nvPicPr>
          <p:cNvPr id="6" name="Picture 5">
            <a:extLst>
              <a:ext uri="{FF2B5EF4-FFF2-40B4-BE49-F238E27FC236}">
                <a16:creationId xmlns:a16="http://schemas.microsoft.com/office/drawing/2014/main" id="{F9E4E513-CB3A-4F53-B365-A2413F31A71E}"/>
              </a:ext>
            </a:extLst>
          </p:cNvPr>
          <p:cNvPicPr>
            <a:picLocks noChangeAspect="1"/>
          </p:cNvPicPr>
          <p:nvPr/>
        </p:nvPicPr>
        <p:blipFill>
          <a:blip r:embed="rId3"/>
          <a:stretch>
            <a:fillRect/>
          </a:stretch>
        </p:blipFill>
        <p:spPr>
          <a:xfrm>
            <a:off x="3276600" y="1841231"/>
            <a:ext cx="5646389" cy="3512321"/>
          </a:xfrm>
          <a:prstGeom prst="rect">
            <a:avLst/>
          </a:prstGeom>
        </p:spPr>
      </p:pic>
      <p:sp>
        <p:nvSpPr>
          <p:cNvPr id="7" name="TextBox 6">
            <a:extLst>
              <a:ext uri="{FF2B5EF4-FFF2-40B4-BE49-F238E27FC236}">
                <a16:creationId xmlns:a16="http://schemas.microsoft.com/office/drawing/2014/main" id="{F4126141-F1E4-4A0D-9D1D-4A03F8D49ADB}"/>
              </a:ext>
            </a:extLst>
          </p:cNvPr>
          <p:cNvSpPr txBox="1"/>
          <p:nvPr/>
        </p:nvSpPr>
        <p:spPr>
          <a:xfrm>
            <a:off x="457200" y="2008792"/>
            <a:ext cx="270935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If you chose to deliver a copy this alert will appear. And you will no longer be able to upload information.  The document will have to be submitted offline.</a:t>
            </a:r>
          </a:p>
        </p:txBody>
      </p:sp>
    </p:spTree>
    <p:extLst>
      <p:ext uri="{BB962C8B-B14F-4D97-AF65-F5344CB8AC3E}">
        <p14:creationId xmlns:p14="http://schemas.microsoft.com/office/powerpoint/2010/main" val="438706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994-9A49-4BDF-AAE2-2CD85143CFD2}"/>
              </a:ext>
            </a:extLst>
          </p:cNvPr>
          <p:cNvSpPr>
            <a:spLocks noGrp="1"/>
          </p:cNvSpPr>
          <p:nvPr>
            <p:ph type="title"/>
          </p:nvPr>
        </p:nvSpPr>
        <p:spPr/>
        <p:txBody>
          <a:bodyPr>
            <a:normAutofit/>
          </a:bodyPr>
          <a:lstStyle/>
          <a:p>
            <a:r>
              <a:rPr lang="en-US" sz="2800"/>
              <a:t>Request for Transcript of Tax Return - Download / Upload</a:t>
            </a:r>
          </a:p>
        </p:txBody>
      </p:sp>
      <p:pic>
        <p:nvPicPr>
          <p:cNvPr id="5" name="Content Placeholder 4">
            <a:extLst>
              <a:ext uri="{FF2B5EF4-FFF2-40B4-BE49-F238E27FC236}">
                <a16:creationId xmlns:a16="http://schemas.microsoft.com/office/drawing/2014/main" id="{F2B84191-680B-4589-AB2B-DCDDA80EFE70}"/>
              </a:ext>
            </a:extLst>
          </p:cNvPr>
          <p:cNvPicPr>
            <a:picLocks noGrp="1" noChangeAspect="1"/>
          </p:cNvPicPr>
          <p:nvPr>
            <p:ph idx="1"/>
          </p:nvPr>
        </p:nvPicPr>
        <p:blipFill>
          <a:blip r:embed="rId2"/>
          <a:stretch>
            <a:fillRect/>
          </a:stretch>
        </p:blipFill>
        <p:spPr>
          <a:xfrm>
            <a:off x="457200" y="2716052"/>
            <a:ext cx="3953102" cy="3151348"/>
          </a:xfrm>
          <a:prstGeom prst="rect">
            <a:avLst/>
          </a:prstGeom>
        </p:spPr>
      </p:pic>
      <p:sp>
        <p:nvSpPr>
          <p:cNvPr id="4" name="Slide Number Placeholder 3">
            <a:extLst>
              <a:ext uri="{FF2B5EF4-FFF2-40B4-BE49-F238E27FC236}">
                <a16:creationId xmlns:a16="http://schemas.microsoft.com/office/drawing/2014/main" id="{65CDF0C6-F6C5-4EA3-8C91-CCD46A4508A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55</a:t>
            </a:fld>
            <a:endParaRPr lang="en-US">
              <a:solidFill>
                <a:srgbClr val="1B1E29">
                  <a:tint val="75000"/>
                </a:srgbClr>
              </a:solidFill>
            </a:endParaRPr>
          </a:p>
        </p:txBody>
      </p:sp>
      <p:pic>
        <p:nvPicPr>
          <p:cNvPr id="6" name="Content Placeholder 4">
            <a:extLst>
              <a:ext uri="{FF2B5EF4-FFF2-40B4-BE49-F238E27FC236}">
                <a16:creationId xmlns:a16="http://schemas.microsoft.com/office/drawing/2014/main" id="{F8D23AED-8A46-4D15-B974-925F7796BDCD}"/>
              </a:ext>
            </a:extLst>
          </p:cNvPr>
          <p:cNvPicPr>
            <a:picLocks noChangeAspect="1"/>
          </p:cNvPicPr>
          <p:nvPr/>
        </p:nvPicPr>
        <p:blipFill>
          <a:blip r:embed="rId3"/>
          <a:stretch>
            <a:fillRect/>
          </a:stretch>
        </p:blipFill>
        <p:spPr>
          <a:xfrm>
            <a:off x="4634304" y="2716052"/>
            <a:ext cx="3834416" cy="3151348"/>
          </a:xfrm>
          <a:prstGeom prst="rect">
            <a:avLst/>
          </a:prstGeom>
        </p:spPr>
      </p:pic>
      <p:sp>
        <p:nvSpPr>
          <p:cNvPr id="8" name="TextBox 7">
            <a:extLst>
              <a:ext uri="{FF2B5EF4-FFF2-40B4-BE49-F238E27FC236}">
                <a16:creationId xmlns:a16="http://schemas.microsoft.com/office/drawing/2014/main" id="{30DDC18B-C1AF-4309-9D6A-0CC84656D912}"/>
              </a:ext>
            </a:extLst>
          </p:cNvPr>
          <p:cNvSpPr txBox="1"/>
          <p:nvPr/>
        </p:nvSpPr>
        <p:spPr>
          <a:xfrm>
            <a:off x="1235900" y="1889615"/>
            <a:ext cx="221702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Once you have downloaded your tax returns you can upload. </a:t>
            </a:r>
          </a:p>
        </p:txBody>
      </p:sp>
      <p:sp>
        <p:nvSpPr>
          <p:cNvPr id="9" name="TextBox 8">
            <a:extLst>
              <a:ext uri="{FF2B5EF4-FFF2-40B4-BE49-F238E27FC236}">
                <a16:creationId xmlns:a16="http://schemas.microsoft.com/office/drawing/2014/main" id="{B761CA50-9277-4026-B21E-A062436D7C2F}"/>
              </a:ext>
            </a:extLst>
          </p:cNvPr>
          <p:cNvSpPr txBox="1"/>
          <p:nvPr/>
        </p:nvSpPr>
        <p:spPr>
          <a:xfrm>
            <a:off x="5486400" y="1661048"/>
            <a:ext cx="227284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Successfully Uploaded will appear when finished. </a:t>
            </a:r>
          </a:p>
          <a:p>
            <a:pPr defTabSz="685800" fontAlgn="auto">
              <a:spcBef>
                <a:spcPts val="0"/>
              </a:spcBef>
              <a:spcAft>
                <a:spcPts val="0"/>
              </a:spcAft>
              <a:defRPr/>
            </a:pPr>
            <a:r>
              <a:rPr lang="en-US" sz="1350">
                <a:solidFill>
                  <a:srgbClr val="FFFFFF"/>
                </a:solidFill>
                <a:latin typeface="Calibri"/>
                <a:ea typeface="+mn-ea"/>
              </a:rPr>
              <a:t>Then click “Next” to continue the process. </a:t>
            </a:r>
          </a:p>
        </p:txBody>
      </p:sp>
    </p:spTree>
    <p:extLst>
      <p:ext uri="{BB962C8B-B14F-4D97-AF65-F5344CB8AC3E}">
        <p14:creationId xmlns:p14="http://schemas.microsoft.com/office/powerpoint/2010/main" val="2052017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7D6-638D-4174-B5A3-078270CA5932}"/>
              </a:ext>
            </a:extLst>
          </p:cNvPr>
          <p:cNvSpPr>
            <a:spLocks noGrp="1"/>
          </p:cNvSpPr>
          <p:nvPr>
            <p:ph type="title"/>
          </p:nvPr>
        </p:nvSpPr>
        <p:spPr/>
        <p:txBody>
          <a:bodyPr>
            <a:normAutofit/>
          </a:bodyPr>
          <a:lstStyle/>
          <a:p>
            <a:r>
              <a:rPr lang="en-US" sz="3200"/>
              <a:t>Filing Requirements</a:t>
            </a:r>
          </a:p>
        </p:txBody>
      </p:sp>
      <p:sp>
        <p:nvSpPr>
          <p:cNvPr id="4" name="Slide Number Placeholder 3">
            <a:extLst>
              <a:ext uri="{FF2B5EF4-FFF2-40B4-BE49-F238E27FC236}">
                <a16:creationId xmlns:a16="http://schemas.microsoft.com/office/drawing/2014/main" id="{B390659A-D9EC-4DA4-8DC9-E89840D1377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56</a:t>
            </a:fld>
            <a:endParaRPr lang="en-US">
              <a:solidFill>
                <a:srgbClr val="1B1E29">
                  <a:tint val="75000"/>
                </a:srgbClr>
              </a:solidFill>
            </a:endParaRPr>
          </a:p>
        </p:txBody>
      </p:sp>
      <p:pic>
        <p:nvPicPr>
          <p:cNvPr id="8" name="Content Placeholder 7">
            <a:extLst>
              <a:ext uri="{FF2B5EF4-FFF2-40B4-BE49-F238E27FC236}">
                <a16:creationId xmlns:a16="http://schemas.microsoft.com/office/drawing/2014/main" id="{8B9B13DF-3CE6-4F70-902A-B5186F2E61A0}"/>
              </a:ext>
            </a:extLst>
          </p:cNvPr>
          <p:cNvPicPr>
            <a:picLocks noGrp="1" noChangeAspect="1"/>
          </p:cNvPicPr>
          <p:nvPr>
            <p:ph idx="1"/>
          </p:nvPr>
        </p:nvPicPr>
        <p:blipFill>
          <a:blip r:embed="rId2"/>
          <a:stretch>
            <a:fillRect/>
          </a:stretch>
        </p:blipFill>
        <p:spPr>
          <a:xfrm>
            <a:off x="411068" y="2677867"/>
            <a:ext cx="3665254" cy="2427533"/>
          </a:xfrm>
          <a:prstGeom prst="rect">
            <a:avLst/>
          </a:prstGeom>
        </p:spPr>
      </p:pic>
      <p:sp>
        <p:nvSpPr>
          <p:cNvPr id="9" name="TextBox 8">
            <a:extLst>
              <a:ext uri="{FF2B5EF4-FFF2-40B4-BE49-F238E27FC236}">
                <a16:creationId xmlns:a16="http://schemas.microsoft.com/office/drawing/2014/main" id="{79E405DE-7854-4C56-953B-F84A1DA581E5}"/>
              </a:ext>
            </a:extLst>
          </p:cNvPr>
          <p:cNvSpPr txBox="1"/>
          <p:nvPr/>
        </p:nvSpPr>
        <p:spPr>
          <a:xfrm>
            <a:off x="656359" y="1517828"/>
            <a:ext cx="2390339"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Once the tax returns are complete sign the final Truthful Information Statement.</a:t>
            </a:r>
          </a:p>
        </p:txBody>
      </p:sp>
      <p:pic>
        <p:nvPicPr>
          <p:cNvPr id="10" name="Content Placeholder 4">
            <a:extLst>
              <a:ext uri="{FF2B5EF4-FFF2-40B4-BE49-F238E27FC236}">
                <a16:creationId xmlns:a16="http://schemas.microsoft.com/office/drawing/2014/main" id="{EC06AD94-3C1D-420A-AD16-033722BC918B}"/>
              </a:ext>
            </a:extLst>
          </p:cNvPr>
          <p:cNvPicPr>
            <a:picLocks noChangeAspect="1"/>
          </p:cNvPicPr>
          <p:nvPr/>
        </p:nvPicPr>
        <p:blipFill>
          <a:blip r:embed="rId3"/>
          <a:stretch>
            <a:fillRect/>
          </a:stretch>
        </p:blipFill>
        <p:spPr>
          <a:xfrm>
            <a:off x="4076322" y="2667000"/>
            <a:ext cx="4546393" cy="2667000"/>
          </a:xfrm>
          <a:prstGeom prst="rect">
            <a:avLst/>
          </a:prstGeom>
        </p:spPr>
      </p:pic>
    </p:spTree>
    <p:extLst>
      <p:ext uri="{BB962C8B-B14F-4D97-AF65-F5344CB8AC3E}">
        <p14:creationId xmlns:p14="http://schemas.microsoft.com/office/powerpoint/2010/main" val="882573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57</a:t>
            </a:fld>
            <a:endParaRPr lang="en-US">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2"/>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58</a:t>
            </a:fld>
            <a:endParaRPr lang="en-US">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59</a:t>
            </a:fld>
            <a:endParaRPr lang="en-US">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a:solidFill>
                  <a:srgbClr val="000000"/>
                </a:solidFill>
                <a:latin typeface="Source Sans Pro" panose="020B0503030403020204" pitchFamily="34" charset="0"/>
                <a:ea typeface="Source Sans Pro" panose="020B0503030403020204" pitchFamily="34" charset="0"/>
              </a:rPr>
            </a:br>
            <a:r>
              <a:rPr lang="en-US" altLang="en-US" sz="240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a:solidFill>
                  <a:schemeClr val="tx1"/>
                </a:solidFill>
                <a:latin typeface="Source Sans Pro" panose="020B0503030403020204" pitchFamily="34" charset="0"/>
                <a:ea typeface="Source Sans Pro" panose="020B0503030403020204" pitchFamily="34" charset="0"/>
              </a:rPr>
              <a:t>Economic Injury Disaster Loan Terms</a:t>
            </a:r>
            <a:endParaRPr lang="en-US" sz="31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a:t>Home Page</a:t>
            </a:r>
            <a:br>
              <a:rPr lang="en-US" sz="3200"/>
            </a:br>
            <a:endParaRPr lang="en-US" sz="320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60</a:t>
            </a:fld>
            <a:endParaRPr lang="en-US">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a:solidFill>
                <a:srgbClr val="FFFFFF"/>
              </a:solidFill>
              <a:latin typeface="Calibri"/>
              <a:ea typeface="+mn-ea"/>
            </a:endParaRPr>
          </a:p>
          <a:p>
            <a:pPr defTabSz="685800" fontAlgn="auto">
              <a:spcBef>
                <a:spcPts val="0"/>
              </a:spcBef>
              <a:spcAft>
                <a:spcPts val="0"/>
              </a:spcAft>
              <a:defRPr/>
            </a:pPr>
            <a:r>
              <a:rPr lang="en-US" sz="135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61</a:t>
            </a:fld>
            <a:endParaRPr lang="en-US">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95B-8428-4DC9-A53B-1FE31D17A1D0}"/>
              </a:ext>
            </a:extLst>
          </p:cNvPr>
          <p:cNvSpPr>
            <a:spLocks noGrp="1"/>
          </p:cNvSpPr>
          <p:nvPr>
            <p:ph type="title"/>
          </p:nvPr>
        </p:nvSpPr>
        <p:spPr/>
        <p:txBody>
          <a:bodyPr>
            <a:normAutofit/>
          </a:bodyPr>
          <a:lstStyle/>
          <a:p>
            <a:r>
              <a:rPr lang="en-US" sz="3200"/>
              <a:t>Special Note</a:t>
            </a:r>
          </a:p>
        </p:txBody>
      </p:sp>
      <p:pic>
        <p:nvPicPr>
          <p:cNvPr id="5" name="Content Placeholder 4">
            <a:extLst>
              <a:ext uri="{FF2B5EF4-FFF2-40B4-BE49-F238E27FC236}">
                <a16:creationId xmlns:a16="http://schemas.microsoft.com/office/drawing/2014/main" id="{42EF1D9E-88C4-40D0-A33D-0EE1ED54B823}"/>
              </a:ext>
            </a:extLst>
          </p:cNvPr>
          <p:cNvPicPr>
            <a:picLocks noGrp="1" noChangeAspect="1"/>
          </p:cNvPicPr>
          <p:nvPr>
            <p:ph idx="1"/>
          </p:nvPr>
        </p:nvPicPr>
        <p:blipFill>
          <a:blip r:embed="rId2"/>
          <a:stretch>
            <a:fillRect/>
          </a:stretch>
        </p:blipFill>
        <p:spPr>
          <a:xfrm>
            <a:off x="1709715" y="3191942"/>
            <a:ext cx="5794390" cy="885949"/>
          </a:xfrm>
          <a:prstGeom prst="rect">
            <a:avLst/>
          </a:prstGeom>
        </p:spPr>
      </p:pic>
      <p:sp>
        <p:nvSpPr>
          <p:cNvPr id="4" name="Slide Number Placeholder 3">
            <a:extLst>
              <a:ext uri="{FF2B5EF4-FFF2-40B4-BE49-F238E27FC236}">
                <a16:creationId xmlns:a16="http://schemas.microsoft.com/office/drawing/2014/main" id="{682DF955-A8FC-4D6C-935B-2A08224946B1}"/>
              </a:ext>
            </a:extLst>
          </p:cNvPr>
          <p:cNvSpPr>
            <a:spLocks noGrp="1"/>
          </p:cNvSpPr>
          <p:nvPr>
            <p:ph type="sldNum" sz="quarter" idx="12"/>
          </p:nvPr>
        </p:nvSpPr>
        <p:spPr/>
        <p:txBody>
          <a:bodyPr/>
          <a:lstStyle/>
          <a:p>
            <a:pPr>
              <a:defRPr/>
            </a:pPr>
            <a:fld id="{9C006D82-50E7-4C97-B46D-9AE61BEAB6B4}" type="slidenum">
              <a:rPr lang="en-US" smtClean="0"/>
              <a:pPr>
                <a:defRPr/>
              </a:pPr>
              <a:t>62</a:t>
            </a:fld>
            <a:endParaRPr lang="en-US"/>
          </a:p>
        </p:txBody>
      </p:sp>
      <p:sp>
        <p:nvSpPr>
          <p:cNvPr id="6" name="TextBox 5">
            <a:extLst>
              <a:ext uri="{FF2B5EF4-FFF2-40B4-BE49-F238E27FC236}">
                <a16:creationId xmlns:a16="http://schemas.microsoft.com/office/drawing/2014/main" id="{63FFF539-7FDA-4880-96DC-286A32870602}"/>
              </a:ext>
            </a:extLst>
          </p:cNvPr>
          <p:cNvSpPr txBox="1"/>
          <p:nvPr/>
        </p:nvSpPr>
        <p:spPr>
          <a:xfrm>
            <a:off x="1709715" y="2237023"/>
            <a:ext cx="5829300" cy="553998"/>
          </a:xfrm>
          <a:prstGeom prst="rect">
            <a:avLst/>
          </a:prstGeom>
          <a:solidFill>
            <a:schemeClr val="tx2">
              <a:lumMod val="75000"/>
            </a:schemeClr>
          </a:solidFill>
        </p:spPr>
        <p:txBody>
          <a:bodyPr wrap="square" rtlCol="0">
            <a:spAutoFit/>
          </a:bodyPr>
          <a:lstStyle/>
          <a:p>
            <a:pPr algn="ctr"/>
            <a:r>
              <a:rPr lang="en-US" sz="1500" b="1">
                <a:solidFill>
                  <a:schemeClr val="bg1"/>
                </a:solidFill>
              </a:rPr>
              <a:t>If you receive a message like the one below, depress “SAVE” so that you don’t lose your information.</a:t>
            </a:r>
          </a:p>
        </p:txBody>
      </p:sp>
    </p:spTree>
    <p:extLst>
      <p:ext uri="{BB962C8B-B14F-4D97-AF65-F5344CB8AC3E}">
        <p14:creationId xmlns:p14="http://schemas.microsoft.com/office/powerpoint/2010/main" val="414556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a:solidFill>
                <a:schemeClr val="tx1"/>
              </a:solidFill>
              <a:latin typeface="Source Sans Pro" panose="020B0503030403020204" pitchFamily="34" charset="0"/>
              <a:ea typeface="Source Sans Pro" panose="020B0503030403020204" pitchFamily="34" charset="0"/>
            </a:endParaRPr>
          </a:p>
          <a:p>
            <a:r>
              <a:rPr lang="en-US">
                <a:solidFill>
                  <a:schemeClr val="tx1"/>
                </a:solidFill>
                <a:latin typeface="Source Sans Pro" panose="020B0503030403020204" pitchFamily="34" charset="0"/>
                <a:ea typeface="Source Sans Pro" panose="020B0503030403020204" pitchFamily="34" charset="0"/>
              </a:rPr>
              <a:t>Examples of eligible industries </a:t>
            </a:r>
            <a:r>
              <a:rPr lang="en-US" u="sng">
                <a:solidFill>
                  <a:schemeClr val="tx1"/>
                </a:solidFill>
                <a:latin typeface="Source Sans Pro" panose="020B0503030403020204" pitchFamily="34" charset="0"/>
                <a:ea typeface="Source Sans Pro" panose="020B0503030403020204" pitchFamily="34" charset="0"/>
              </a:rPr>
              <a:t>include but are not limited to the following</a:t>
            </a:r>
            <a:r>
              <a:rPr lang="en-US">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a:solidFill>
                <a:schemeClr val="tx1"/>
              </a:solidFill>
              <a:latin typeface="Source Sans Pro" panose="020B0503030403020204" pitchFamily="34" charset="0"/>
              <a:ea typeface="Source Sans Pro" panose="020B0503030403020204" pitchFamily="34" charset="0"/>
            </a:endParaRPr>
          </a:p>
          <a:p>
            <a:r>
              <a:rPr lang="en-US" altLang="en-US">
                <a:solidFill>
                  <a:srgbClr val="000000"/>
                </a:solidFill>
                <a:latin typeface="Source Sans Pro" panose="020B0503030403020204" pitchFamily="34" charset="0"/>
                <a:ea typeface="Source Sans Pro" panose="020B0503030403020204" pitchFamily="34" charset="0"/>
              </a:rPr>
              <a:t>The applicant business </a:t>
            </a:r>
            <a:r>
              <a:rPr lang="en-US" altLang="en-US" u="sng">
                <a:solidFill>
                  <a:srgbClr val="000000"/>
                </a:solidFill>
                <a:latin typeface="Source Sans Pro" panose="020B0503030403020204" pitchFamily="34" charset="0"/>
                <a:ea typeface="Source Sans Pro" panose="020B0503030403020204" pitchFamily="34" charset="0"/>
              </a:rPr>
              <a:t>must</a:t>
            </a:r>
            <a:r>
              <a:rPr lang="en-US" altLang="en-US">
                <a:solidFill>
                  <a:srgbClr val="000000"/>
                </a:solidFill>
                <a:latin typeface="Source Sans Pro" panose="020B0503030403020204" pitchFamily="34" charset="0"/>
                <a:ea typeface="Source Sans Pro" panose="020B0503030403020204" pitchFamily="34" charset="0"/>
              </a:rPr>
              <a:t> have a </a:t>
            </a:r>
            <a:r>
              <a:rPr lang="en-US" altLang="en-US" u="sng">
                <a:solidFill>
                  <a:srgbClr val="000000"/>
                </a:solidFill>
                <a:latin typeface="Source Sans Pro" panose="020B0503030403020204" pitchFamily="34" charset="0"/>
                <a:ea typeface="Source Sans Pro" panose="020B0503030403020204" pitchFamily="34" charset="0"/>
              </a:rPr>
              <a:t>physical presence</a:t>
            </a:r>
            <a:r>
              <a:rPr lang="en-US" altLang="en-US">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a:solidFill>
                  <a:srgbClr val="000000"/>
                </a:solidFill>
                <a:latin typeface="Source Sans Pro" panose="020B0503030403020204" pitchFamily="34" charset="0"/>
                <a:ea typeface="Source Sans Pro" panose="020B0503030403020204" pitchFamily="34" charset="0"/>
              </a:rPr>
              <a:t>not </a:t>
            </a:r>
            <a:r>
              <a:rPr lang="en-US" altLang="en-US">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a:solidFill>
                  <a:srgbClr val="000000"/>
                </a:solidFill>
                <a:latin typeface="Source Sans Pro" panose="020B0503030403020204" pitchFamily="34" charset="0"/>
                <a:ea typeface="Source Sans Pro" panose="020B0503030403020204" pitchFamily="34" charset="0"/>
              </a:rPr>
              <a:t>not</a:t>
            </a:r>
            <a:r>
              <a:rPr lang="en-US" altLang="en-US">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a:solidFill>
                <a:schemeClr val="tx1"/>
              </a:solidFill>
              <a:latin typeface="Source Sans Pro" panose="020B0503030403020204" pitchFamily="34" charset="0"/>
              <a:ea typeface="Source Sans Pro" panose="020B0503030403020204" pitchFamily="34" charset="0"/>
            </a:endParaRPr>
          </a:p>
          <a:p>
            <a:r>
              <a:rPr lang="en-US" altLang="en-US">
                <a:solidFill>
                  <a:schemeClr val="tx1"/>
                </a:solidFill>
                <a:latin typeface="Source Sans Pro" panose="020B0503030403020204" pitchFamily="34" charset="0"/>
                <a:ea typeface="Source Sans Pro" panose="020B0503030403020204" pitchFamily="34" charset="0"/>
              </a:rPr>
              <a:t>Applicants </a:t>
            </a:r>
            <a:r>
              <a:rPr lang="en-US" altLang="en-US">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a:latin typeface="Source Sans Pro" panose="020B0503030403020204" pitchFamily="34" charset="0"/>
                <a:ea typeface="Source Sans Pro" panose="020B0503030403020204" pitchFamily="34" charset="0"/>
                <a:hlinkClick r:id="rId3"/>
              </a:rPr>
              <a:t>DisasterLoan.sba.gov</a:t>
            </a:r>
            <a:endParaRPr lang="en-US" altLang="en-US">
              <a:solidFill>
                <a:schemeClr val="tx1"/>
              </a:solidFill>
              <a:latin typeface="Source Sans Pro" panose="020B0503030403020204" pitchFamily="34" charset="0"/>
              <a:ea typeface="Source Sans Pro" panose="020B0503030403020204" pitchFamily="34" charset="0"/>
            </a:endParaRPr>
          </a:p>
          <a:p>
            <a:endParaRPr lang="en-US" altLang="en-US">
              <a:solidFill>
                <a:schemeClr val="tx1"/>
              </a:solidFill>
              <a:latin typeface="Source Sans Pro" panose="020B0503030403020204" pitchFamily="34" charset="0"/>
              <a:ea typeface="Source Sans Pro" panose="020B0503030403020204" pitchFamily="34" charset="0"/>
            </a:endParaRPr>
          </a:p>
          <a:p>
            <a:r>
              <a:rPr lang="en-US" altLang="en-US">
                <a:solidFill>
                  <a:schemeClr val="tx1"/>
                </a:solidFill>
                <a:latin typeface="Source Sans Pro" panose="020B0503030403020204" pitchFamily="34" charset="0"/>
                <a:ea typeface="Source Sans Pro" panose="020B0503030403020204" pitchFamily="34" charset="0"/>
              </a:rPr>
              <a:t>There is no cost to apply.</a:t>
            </a:r>
          </a:p>
          <a:p>
            <a:endParaRPr lang="en-US" altLang="en-US">
              <a:solidFill>
                <a:schemeClr val="tx1"/>
              </a:solidFill>
              <a:latin typeface="Source Sans Pro" panose="020B0503030403020204" pitchFamily="34" charset="0"/>
              <a:ea typeface="Source Sans Pro" panose="020B0503030403020204" pitchFamily="34" charset="0"/>
            </a:endParaRPr>
          </a:p>
          <a:p>
            <a:r>
              <a:rPr lang="en-US" altLang="en-US">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a:solidFill>
                <a:schemeClr val="tx1"/>
              </a:solidFill>
              <a:latin typeface="Source Sans Pro" panose="020B0503030403020204" pitchFamily="34" charset="0"/>
              <a:ea typeface="Source Sans Pro" panose="020B0503030403020204" pitchFamily="34" charset="0"/>
            </a:endParaRPr>
          </a:p>
          <a:p>
            <a:r>
              <a:rPr lang="en-US" altLang="en-US">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a:solidFill>
                <a:schemeClr val="tx1"/>
              </a:solidFill>
              <a:latin typeface="Source Sans Pro" panose="020B0503030403020204" pitchFamily="34" charset="0"/>
              <a:ea typeface="Source Sans Pro" panose="020B0503030403020204" pitchFamily="34" charset="0"/>
            </a:endParaRPr>
          </a:p>
          <a:p>
            <a:r>
              <a:rPr lang="en-US">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eaLnBrk="1" hangingPunct="1"/>
            <a:r>
              <a:rPr lang="en-US" altLang="en-US" sz="3200" b="1">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a:t>U.S. Small Business -Office of Disaster Assistance-Field Operations Center - East</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E82549C51FD74D865B91E3E2ACBFAA" ma:contentTypeVersion="10" ma:contentTypeDescription="Create a new document." ma:contentTypeScope="" ma:versionID="84032f1f8bddf10efd5d38ba4372889b">
  <xsd:schema xmlns:xsd="http://www.w3.org/2001/XMLSchema" xmlns:xs="http://www.w3.org/2001/XMLSchema" xmlns:p="http://schemas.microsoft.com/office/2006/metadata/properties" xmlns:ns3="e948c867-0b53-4048-9091-db609b8d2b34" xmlns:ns4="7ff5ce1e-465b-4821-b94d-763dc4dd4f98" targetNamespace="http://schemas.microsoft.com/office/2006/metadata/properties" ma:root="true" ma:fieldsID="7d1e1a5674e9e245b00a322bb6b623dc" ns3:_="" ns4:_="">
    <xsd:import namespace="e948c867-0b53-4048-9091-db609b8d2b34"/>
    <xsd:import namespace="7ff5ce1e-465b-4821-b94d-763dc4dd4f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8c867-0b53-4048-9091-db609b8d2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5ce1e-465b-4821-b94d-763dc4dd4f9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9D56E-A067-4BB1-BC0F-F6E49B4F5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8c867-0b53-4048-9091-db609b8d2b34"/>
    <ds:schemaRef ds:uri="7ff5ce1e-465b-4821-b94d-763dc4dd4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48D261-8E10-4FA6-B854-77B68838661D}">
  <ds:schemaRefs>
    <ds:schemaRef ds:uri="http://schemas.microsoft.com/office/2006/documentManagement/types"/>
    <ds:schemaRef ds:uri="http://purl.org/dc/dcmitype/"/>
    <ds:schemaRef ds:uri="7ff5ce1e-465b-4821-b94d-763dc4dd4f98"/>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e948c867-0b53-4048-9091-db609b8d2b34"/>
    <ds:schemaRef ds:uri="http://purl.org/dc/terms/"/>
    <ds:schemaRef ds:uri="http://www.w3.org/XML/1998/namespace"/>
  </ds:schemaRefs>
</ds:datastoreItem>
</file>

<file path=customXml/itemProps3.xml><?xml version="1.0" encoding="utf-8"?>
<ds:datastoreItem xmlns:ds="http://schemas.openxmlformats.org/officeDocument/2006/customXml" ds:itemID="{4715D93D-CCB5-461D-A29D-8D191E050C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2849</Words>
  <Application>Microsoft Office PowerPoint</Application>
  <PresentationFormat>On-screen Show (4:3)</PresentationFormat>
  <Paragraphs>351</Paragraphs>
  <Slides>62</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62</vt:i4>
      </vt:variant>
    </vt:vector>
  </HeadingPairs>
  <TitlesOfParts>
    <vt:vector size="76" baseType="lpstr">
      <vt:lpstr>Arial</vt:lpstr>
      <vt:lpstr>Arial Narrow</vt:lpstr>
      <vt:lpstr>Calibri</vt:lpstr>
      <vt:lpstr>Calibri Light</vt:lpstr>
      <vt:lpstr>Candara</vt:lpstr>
      <vt:lpstr>Source Sans Pro</vt:lpstr>
      <vt:lpstr>Symbol</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Ineligible Entities</vt:lpstr>
      <vt:lpstr>How to Apply</vt:lpstr>
      <vt:lpstr>Assistance From SBA Partners</vt:lpstr>
      <vt:lpstr>Submit Your Application  As Soon As Possible</vt:lpstr>
      <vt:lpstr>Any Questions?</vt:lpstr>
      <vt:lpstr>Disaster Loan Application Portal (DLAP)</vt:lpstr>
      <vt:lpstr>Disaster Loan Application Portal</vt:lpstr>
      <vt:lpstr>Filing Requirements</vt:lpstr>
      <vt:lpstr>Disaster Loan Application Portal (DLAP)</vt:lpstr>
      <vt:lpstr>Register</vt:lpstr>
      <vt:lpstr>Complete Registration Information</vt:lpstr>
      <vt:lpstr>Apply Online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Business Losses</vt:lpstr>
      <vt:lpstr>Home/Personal Losses</vt:lpstr>
      <vt:lpstr>Declaration Selection</vt:lpstr>
      <vt:lpstr>Certification and Executive Order</vt:lpstr>
      <vt:lpstr>Filing Requirements</vt:lpstr>
      <vt:lpstr>Completing Form 5C - Sole Proprietor Loan Application  </vt:lpstr>
      <vt:lpstr>Form 5C continued - Damaged Property Information</vt:lpstr>
      <vt:lpstr>Form 5C continued -Debts and Assets Information</vt:lpstr>
      <vt:lpstr>Form 5C continued - Disclosure Statements</vt:lpstr>
      <vt:lpstr>Form 5C continued - Consent and Additional Comments</vt:lpstr>
      <vt:lpstr>Form 5C continued - Affiliated Businesses</vt:lpstr>
      <vt:lpstr>Completing IRS Form 4506-T</vt:lpstr>
      <vt:lpstr>Request for Transcript of Tax Return</vt:lpstr>
      <vt:lpstr>Request for Transcript of Tax Return - Download / Upload</vt:lpstr>
      <vt:lpstr>Request for Transcript of Tax Return - Download / Upload</vt:lpstr>
      <vt:lpstr>Filing Requirements</vt:lpstr>
      <vt:lpstr>Submit Application</vt:lpstr>
      <vt:lpstr>Application Submission Confirmation</vt:lpstr>
      <vt:lpstr>Message Center</vt:lpstr>
      <vt:lpstr>Home Page </vt:lpstr>
      <vt:lpstr>Application Status</vt:lpstr>
      <vt:lpstr>Special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Jon Bartz</cp:lastModifiedBy>
  <cp:revision>2</cp:revision>
  <dcterms:created xsi:type="dcterms:W3CDTF">2020-01-28T16:09:13Z</dcterms:created>
  <dcterms:modified xsi:type="dcterms:W3CDTF">2020-03-20T16:39:15Z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0x01010000E82549C51FD74D865B91E3E2ACBFAA</vt:lpwstr>
  </property>
</Properties>
</file>