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2" r:id="rId2"/>
  </p:sldMasterIdLst>
  <p:notesMasterIdLst>
    <p:notesMasterId r:id="rId27"/>
  </p:notesMasterIdLst>
  <p:sldIdLst>
    <p:sldId id="268" r:id="rId3"/>
    <p:sldId id="390" r:id="rId4"/>
    <p:sldId id="391" r:id="rId5"/>
    <p:sldId id="392" r:id="rId6"/>
    <p:sldId id="403" r:id="rId7"/>
    <p:sldId id="310" r:id="rId8"/>
    <p:sldId id="274" r:id="rId9"/>
    <p:sldId id="275" r:id="rId10"/>
    <p:sldId id="281" r:id="rId11"/>
    <p:sldId id="293" r:id="rId12"/>
    <p:sldId id="344" r:id="rId13"/>
    <p:sldId id="325" r:id="rId14"/>
    <p:sldId id="401" r:id="rId15"/>
    <p:sldId id="404" r:id="rId16"/>
    <p:sldId id="363" r:id="rId17"/>
    <p:sldId id="364" r:id="rId18"/>
    <p:sldId id="365" r:id="rId19"/>
    <p:sldId id="402" r:id="rId20"/>
    <p:sldId id="276" r:id="rId21"/>
    <p:sldId id="269" r:id="rId22"/>
    <p:sldId id="380" r:id="rId23"/>
    <p:sldId id="271" r:id="rId24"/>
    <p:sldId id="270" r:id="rId25"/>
    <p:sldId id="400" r:id="rId26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21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51" autoAdjust="0"/>
  </p:normalViewPr>
  <p:slideViewPr>
    <p:cSldViewPr>
      <p:cViewPr varScale="1">
        <p:scale>
          <a:sx n="101" d="100"/>
          <a:sy n="101" d="100"/>
        </p:scale>
        <p:origin x="11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WDCFS1\VOL1\DET\BWITS\OEA\Joint%20Requests_working\DOT%20Construction%20request%201-8-18\WI%2012mo%20%202017%20and%20Dec%202017%20CPS%20Demecon%20graph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DWDCFS1\VOL1\DET\BWITS\OEA\Joint%20Requests_working\DOT%20Construction%20request%201-8-18\WI%2012mo%20%202017%20and%20Dec%202017%20CPS%20Demecon%20graph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WDCFS1\VOL1\DET\BWITS\OEA\Joint%20Requests_working\DOT%20Construction%20request%201-8-18\WI%2012mo%20%202017%20and%20Dec%202017%20CPS%20Demecon%20graph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'Unemployment Rate - LAUS'!$H$4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65000"/>
                <a:alpha val="96000"/>
              </a:schemeClr>
            </a:solidFill>
            <a:ln>
              <a:noFill/>
            </a:ln>
            <a:effectLst/>
          </c:spPr>
          <c:cat>
            <c:numRef>
              <c:f>'Unemployment Rate - LAUS'!$I$1:$MU$1</c:f>
              <c:numCache>
                <c:formatCode>mmm\-yy</c:formatCode>
                <c:ptCount val="351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</c:numCache>
            </c:numRef>
          </c:cat>
          <c:val>
            <c:numRef>
              <c:f>'Unemployment Rate - LAUS'!$I$4:$MU$4</c:f>
              <c:numCache>
                <c:formatCode>General</c:formatCode>
                <c:ptCount val="35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-1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-1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-1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-1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-1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-1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D-4C59-A395-7DA3C9B1F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320080"/>
        <c:axId val="363305648"/>
      </c:areaChart>
      <c:lineChart>
        <c:grouping val="standard"/>
        <c:varyColors val="0"/>
        <c:ser>
          <c:idx val="0"/>
          <c:order val="0"/>
          <c:tx>
            <c:strRef>
              <c:f>'Unemployment Rate - LAUS'!$H$2</c:f>
              <c:strCache>
                <c:ptCount val="1"/>
                <c:pt idx="0">
                  <c:v>WI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'Unemployment Rate - LAUS'!$I$1:$MU$1</c:f>
              <c:numCache>
                <c:formatCode>mmm\-yy</c:formatCode>
                <c:ptCount val="351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</c:numCache>
            </c:numRef>
          </c:cat>
          <c:val>
            <c:numRef>
              <c:f>'Unemployment Rate - LAUS'!$I$2:$MU$2</c:f>
              <c:numCache>
                <c:formatCode>General</c:formatCode>
                <c:ptCount val="351"/>
                <c:pt idx="0">
                  <c:v>5.0999999999999996</c:v>
                </c:pt>
                <c:pt idx="1">
                  <c:v>5.2</c:v>
                </c:pt>
                <c:pt idx="2">
                  <c:v>5.0999999999999996</c:v>
                </c:pt>
                <c:pt idx="3">
                  <c:v>4.3</c:v>
                </c:pt>
                <c:pt idx="4">
                  <c:v>3.8</c:v>
                </c:pt>
                <c:pt idx="5">
                  <c:v>4.2</c:v>
                </c:pt>
                <c:pt idx="6">
                  <c:v>4.0999999999999996</c:v>
                </c:pt>
                <c:pt idx="7">
                  <c:v>4</c:v>
                </c:pt>
                <c:pt idx="8">
                  <c:v>3.9</c:v>
                </c:pt>
                <c:pt idx="9">
                  <c:v>3.9</c:v>
                </c:pt>
                <c:pt idx="10">
                  <c:v>4.4000000000000004</c:v>
                </c:pt>
                <c:pt idx="11">
                  <c:v>4.5</c:v>
                </c:pt>
                <c:pt idx="12">
                  <c:v>6</c:v>
                </c:pt>
                <c:pt idx="13">
                  <c:v>6.8</c:v>
                </c:pt>
                <c:pt idx="14">
                  <c:v>6.9</c:v>
                </c:pt>
                <c:pt idx="15">
                  <c:v>5.8</c:v>
                </c:pt>
                <c:pt idx="16">
                  <c:v>5.5</c:v>
                </c:pt>
                <c:pt idx="17">
                  <c:v>5.8</c:v>
                </c:pt>
                <c:pt idx="18">
                  <c:v>5.0999999999999996</c:v>
                </c:pt>
                <c:pt idx="19">
                  <c:v>5</c:v>
                </c:pt>
                <c:pt idx="20">
                  <c:v>4.7</c:v>
                </c:pt>
                <c:pt idx="21">
                  <c:v>4.5999999999999996</c:v>
                </c:pt>
                <c:pt idx="22">
                  <c:v>4.9000000000000004</c:v>
                </c:pt>
                <c:pt idx="23">
                  <c:v>4.9000000000000004</c:v>
                </c:pt>
                <c:pt idx="24">
                  <c:v>5.8</c:v>
                </c:pt>
                <c:pt idx="25">
                  <c:v>6.2</c:v>
                </c:pt>
                <c:pt idx="26">
                  <c:v>5.9</c:v>
                </c:pt>
                <c:pt idx="27">
                  <c:v>5.0999999999999996</c:v>
                </c:pt>
                <c:pt idx="28">
                  <c:v>5</c:v>
                </c:pt>
                <c:pt idx="29">
                  <c:v>5.7</c:v>
                </c:pt>
                <c:pt idx="30">
                  <c:v>5.2</c:v>
                </c:pt>
                <c:pt idx="31">
                  <c:v>4.9000000000000004</c:v>
                </c:pt>
                <c:pt idx="32">
                  <c:v>4.7</c:v>
                </c:pt>
                <c:pt idx="33">
                  <c:v>4.3</c:v>
                </c:pt>
                <c:pt idx="34">
                  <c:v>4.3</c:v>
                </c:pt>
                <c:pt idx="35">
                  <c:v>4.3</c:v>
                </c:pt>
                <c:pt idx="36">
                  <c:v>5.0999999999999996</c:v>
                </c:pt>
                <c:pt idx="37">
                  <c:v>5.4</c:v>
                </c:pt>
                <c:pt idx="38">
                  <c:v>5.8</c:v>
                </c:pt>
                <c:pt idx="39">
                  <c:v>5.3</c:v>
                </c:pt>
                <c:pt idx="40">
                  <c:v>4.8</c:v>
                </c:pt>
                <c:pt idx="41">
                  <c:v>5.3</c:v>
                </c:pt>
                <c:pt idx="42">
                  <c:v>4.7</c:v>
                </c:pt>
                <c:pt idx="43">
                  <c:v>4.4000000000000004</c:v>
                </c:pt>
                <c:pt idx="44">
                  <c:v>4</c:v>
                </c:pt>
                <c:pt idx="45">
                  <c:v>4</c:v>
                </c:pt>
                <c:pt idx="46">
                  <c:v>4.2</c:v>
                </c:pt>
                <c:pt idx="47">
                  <c:v>4.3</c:v>
                </c:pt>
                <c:pt idx="48">
                  <c:v>5.7</c:v>
                </c:pt>
                <c:pt idx="49">
                  <c:v>6.1</c:v>
                </c:pt>
                <c:pt idx="50">
                  <c:v>5.8</c:v>
                </c:pt>
                <c:pt idx="51">
                  <c:v>4.9000000000000004</c:v>
                </c:pt>
                <c:pt idx="52">
                  <c:v>4.3</c:v>
                </c:pt>
                <c:pt idx="53">
                  <c:v>4.8</c:v>
                </c:pt>
                <c:pt idx="54">
                  <c:v>4.4000000000000004</c:v>
                </c:pt>
                <c:pt idx="55">
                  <c:v>4.2</c:v>
                </c:pt>
                <c:pt idx="56">
                  <c:v>3.7</c:v>
                </c:pt>
                <c:pt idx="57">
                  <c:v>3.6</c:v>
                </c:pt>
                <c:pt idx="58">
                  <c:v>3.5</c:v>
                </c:pt>
                <c:pt idx="59">
                  <c:v>3.3</c:v>
                </c:pt>
                <c:pt idx="60">
                  <c:v>4.5</c:v>
                </c:pt>
                <c:pt idx="61">
                  <c:v>4.7</c:v>
                </c:pt>
                <c:pt idx="62">
                  <c:v>4.5999999999999996</c:v>
                </c:pt>
                <c:pt idx="63">
                  <c:v>4.2</c:v>
                </c:pt>
                <c:pt idx="64">
                  <c:v>3.7</c:v>
                </c:pt>
                <c:pt idx="65">
                  <c:v>3.9</c:v>
                </c:pt>
                <c:pt idx="66">
                  <c:v>3.6</c:v>
                </c:pt>
                <c:pt idx="67">
                  <c:v>3.4</c:v>
                </c:pt>
                <c:pt idx="68">
                  <c:v>3.1</c:v>
                </c:pt>
                <c:pt idx="69">
                  <c:v>3.1</c:v>
                </c:pt>
                <c:pt idx="70">
                  <c:v>3.4</c:v>
                </c:pt>
                <c:pt idx="71">
                  <c:v>3.4</c:v>
                </c:pt>
                <c:pt idx="72">
                  <c:v>4.5</c:v>
                </c:pt>
                <c:pt idx="73">
                  <c:v>4.8</c:v>
                </c:pt>
                <c:pt idx="74">
                  <c:v>4.4000000000000004</c:v>
                </c:pt>
                <c:pt idx="75">
                  <c:v>4</c:v>
                </c:pt>
                <c:pt idx="76">
                  <c:v>3.5</c:v>
                </c:pt>
                <c:pt idx="77">
                  <c:v>3.8</c:v>
                </c:pt>
                <c:pt idx="78">
                  <c:v>3.6</c:v>
                </c:pt>
                <c:pt idx="79">
                  <c:v>3.1</c:v>
                </c:pt>
                <c:pt idx="80">
                  <c:v>2.8</c:v>
                </c:pt>
                <c:pt idx="81">
                  <c:v>2.7</c:v>
                </c:pt>
                <c:pt idx="82">
                  <c:v>3</c:v>
                </c:pt>
                <c:pt idx="83">
                  <c:v>3.1</c:v>
                </c:pt>
                <c:pt idx="84">
                  <c:v>4.4000000000000004</c:v>
                </c:pt>
                <c:pt idx="85">
                  <c:v>4.5999999999999996</c:v>
                </c:pt>
                <c:pt idx="86">
                  <c:v>4.5</c:v>
                </c:pt>
                <c:pt idx="87">
                  <c:v>3.9</c:v>
                </c:pt>
                <c:pt idx="88">
                  <c:v>3.3</c:v>
                </c:pt>
                <c:pt idx="89">
                  <c:v>3.8</c:v>
                </c:pt>
                <c:pt idx="90">
                  <c:v>3.4</c:v>
                </c:pt>
                <c:pt idx="91">
                  <c:v>3.2</c:v>
                </c:pt>
                <c:pt idx="92">
                  <c:v>3</c:v>
                </c:pt>
                <c:pt idx="93">
                  <c:v>2.7</c:v>
                </c:pt>
                <c:pt idx="94">
                  <c:v>2.9</c:v>
                </c:pt>
                <c:pt idx="95">
                  <c:v>3</c:v>
                </c:pt>
                <c:pt idx="96">
                  <c:v>3.9</c:v>
                </c:pt>
                <c:pt idx="97">
                  <c:v>4.0999999999999996</c:v>
                </c:pt>
                <c:pt idx="98">
                  <c:v>4.0999999999999996</c:v>
                </c:pt>
                <c:pt idx="99">
                  <c:v>3</c:v>
                </c:pt>
                <c:pt idx="100">
                  <c:v>2.9</c:v>
                </c:pt>
                <c:pt idx="101">
                  <c:v>3.6</c:v>
                </c:pt>
                <c:pt idx="102">
                  <c:v>3.4</c:v>
                </c:pt>
                <c:pt idx="103">
                  <c:v>3.2</c:v>
                </c:pt>
                <c:pt idx="104">
                  <c:v>3</c:v>
                </c:pt>
                <c:pt idx="105">
                  <c:v>2.9</c:v>
                </c:pt>
                <c:pt idx="106">
                  <c:v>3.1</c:v>
                </c:pt>
                <c:pt idx="107">
                  <c:v>3</c:v>
                </c:pt>
                <c:pt idx="108">
                  <c:v>4</c:v>
                </c:pt>
                <c:pt idx="109">
                  <c:v>4.2</c:v>
                </c:pt>
                <c:pt idx="110">
                  <c:v>3.8</c:v>
                </c:pt>
                <c:pt idx="111">
                  <c:v>3.2</c:v>
                </c:pt>
                <c:pt idx="112">
                  <c:v>2.8</c:v>
                </c:pt>
                <c:pt idx="113">
                  <c:v>3.3</c:v>
                </c:pt>
                <c:pt idx="114">
                  <c:v>3</c:v>
                </c:pt>
                <c:pt idx="115">
                  <c:v>2.7</c:v>
                </c:pt>
                <c:pt idx="116">
                  <c:v>2.5</c:v>
                </c:pt>
                <c:pt idx="117">
                  <c:v>2.4</c:v>
                </c:pt>
                <c:pt idx="118">
                  <c:v>2.8</c:v>
                </c:pt>
                <c:pt idx="119">
                  <c:v>2.7</c:v>
                </c:pt>
                <c:pt idx="120">
                  <c:v>3.8</c:v>
                </c:pt>
                <c:pt idx="121">
                  <c:v>4.2</c:v>
                </c:pt>
                <c:pt idx="122">
                  <c:v>4.2</c:v>
                </c:pt>
                <c:pt idx="123">
                  <c:v>3.4</c:v>
                </c:pt>
                <c:pt idx="124">
                  <c:v>3.3</c:v>
                </c:pt>
                <c:pt idx="125">
                  <c:v>3.9</c:v>
                </c:pt>
                <c:pt idx="126">
                  <c:v>3.7</c:v>
                </c:pt>
                <c:pt idx="127">
                  <c:v>3.5</c:v>
                </c:pt>
                <c:pt idx="128">
                  <c:v>3</c:v>
                </c:pt>
                <c:pt idx="129">
                  <c:v>2.8</c:v>
                </c:pt>
                <c:pt idx="130">
                  <c:v>3.2</c:v>
                </c:pt>
                <c:pt idx="131">
                  <c:v>3.3</c:v>
                </c:pt>
                <c:pt idx="132">
                  <c:v>4.5</c:v>
                </c:pt>
                <c:pt idx="133">
                  <c:v>5.0999999999999996</c:v>
                </c:pt>
                <c:pt idx="134">
                  <c:v>5.0999999999999996</c:v>
                </c:pt>
                <c:pt idx="135">
                  <c:v>4.5999999999999996</c:v>
                </c:pt>
                <c:pt idx="136">
                  <c:v>4.0999999999999996</c:v>
                </c:pt>
                <c:pt idx="137">
                  <c:v>4.8</c:v>
                </c:pt>
                <c:pt idx="138">
                  <c:v>4.4000000000000004</c:v>
                </c:pt>
                <c:pt idx="139">
                  <c:v>4.3</c:v>
                </c:pt>
                <c:pt idx="140">
                  <c:v>3.9</c:v>
                </c:pt>
                <c:pt idx="141">
                  <c:v>4.0999999999999996</c:v>
                </c:pt>
                <c:pt idx="142">
                  <c:v>4.5999999999999996</c:v>
                </c:pt>
                <c:pt idx="143">
                  <c:v>4.8</c:v>
                </c:pt>
                <c:pt idx="144">
                  <c:v>6.1</c:v>
                </c:pt>
                <c:pt idx="145">
                  <c:v>6.5</c:v>
                </c:pt>
                <c:pt idx="146">
                  <c:v>6.4</c:v>
                </c:pt>
                <c:pt idx="147">
                  <c:v>5.7</c:v>
                </c:pt>
                <c:pt idx="148">
                  <c:v>5</c:v>
                </c:pt>
                <c:pt idx="149">
                  <c:v>5.6</c:v>
                </c:pt>
                <c:pt idx="150">
                  <c:v>5.3</c:v>
                </c:pt>
                <c:pt idx="151">
                  <c:v>5</c:v>
                </c:pt>
                <c:pt idx="152">
                  <c:v>4.5</c:v>
                </c:pt>
                <c:pt idx="153">
                  <c:v>4.4000000000000004</c:v>
                </c:pt>
                <c:pt idx="154">
                  <c:v>4.9000000000000004</c:v>
                </c:pt>
                <c:pt idx="155">
                  <c:v>5.0999999999999996</c:v>
                </c:pt>
                <c:pt idx="156">
                  <c:v>6.4</c:v>
                </c:pt>
                <c:pt idx="157">
                  <c:v>6.8</c:v>
                </c:pt>
                <c:pt idx="158">
                  <c:v>6.7</c:v>
                </c:pt>
                <c:pt idx="159">
                  <c:v>6</c:v>
                </c:pt>
                <c:pt idx="160">
                  <c:v>5.5</c:v>
                </c:pt>
                <c:pt idx="161">
                  <c:v>6.2</c:v>
                </c:pt>
                <c:pt idx="162">
                  <c:v>5.8</c:v>
                </c:pt>
                <c:pt idx="163">
                  <c:v>5.5</c:v>
                </c:pt>
                <c:pt idx="164">
                  <c:v>5</c:v>
                </c:pt>
                <c:pt idx="165">
                  <c:v>4.7</c:v>
                </c:pt>
                <c:pt idx="166">
                  <c:v>4.9000000000000004</c:v>
                </c:pt>
                <c:pt idx="167">
                  <c:v>4.9000000000000004</c:v>
                </c:pt>
                <c:pt idx="168">
                  <c:v>6</c:v>
                </c:pt>
                <c:pt idx="169">
                  <c:v>6.3</c:v>
                </c:pt>
                <c:pt idx="170">
                  <c:v>6.3</c:v>
                </c:pt>
                <c:pt idx="171">
                  <c:v>5.3</c:v>
                </c:pt>
                <c:pt idx="172">
                  <c:v>4.9000000000000004</c:v>
                </c:pt>
                <c:pt idx="173">
                  <c:v>5.3</c:v>
                </c:pt>
                <c:pt idx="174">
                  <c:v>4.9000000000000004</c:v>
                </c:pt>
                <c:pt idx="175">
                  <c:v>4.5999999999999996</c:v>
                </c:pt>
                <c:pt idx="176">
                  <c:v>4.0999999999999996</c:v>
                </c:pt>
                <c:pt idx="177">
                  <c:v>4</c:v>
                </c:pt>
                <c:pt idx="178">
                  <c:v>4.2</c:v>
                </c:pt>
                <c:pt idx="179">
                  <c:v>4.4000000000000004</c:v>
                </c:pt>
                <c:pt idx="180">
                  <c:v>5.5</c:v>
                </c:pt>
                <c:pt idx="181">
                  <c:v>5.9</c:v>
                </c:pt>
                <c:pt idx="182">
                  <c:v>5.5</c:v>
                </c:pt>
                <c:pt idx="183">
                  <c:v>4.8</c:v>
                </c:pt>
                <c:pt idx="184">
                  <c:v>4.5</c:v>
                </c:pt>
                <c:pt idx="185">
                  <c:v>4.9000000000000004</c:v>
                </c:pt>
                <c:pt idx="186">
                  <c:v>4.5999999999999996</c:v>
                </c:pt>
                <c:pt idx="187">
                  <c:v>4.3</c:v>
                </c:pt>
                <c:pt idx="188">
                  <c:v>4.0999999999999996</c:v>
                </c:pt>
                <c:pt idx="189">
                  <c:v>3.9</c:v>
                </c:pt>
                <c:pt idx="190">
                  <c:v>4.4000000000000004</c:v>
                </c:pt>
                <c:pt idx="191">
                  <c:v>4.5</c:v>
                </c:pt>
                <c:pt idx="192">
                  <c:v>5.2</c:v>
                </c:pt>
                <c:pt idx="193">
                  <c:v>5.8</c:v>
                </c:pt>
                <c:pt idx="194">
                  <c:v>5.6</c:v>
                </c:pt>
                <c:pt idx="195">
                  <c:v>4.9000000000000004</c:v>
                </c:pt>
                <c:pt idx="196">
                  <c:v>4.5</c:v>
                </c:pt>
                <c:pt idx="197">
                  <c:v>4.9000000000000004</c:v>
                </c:pt>
                <c:pt idx="198">
                  <c:v>4.7</c:v>
                </c:pt>
                <c:pt idx="199">
                  <c:v>4.5</c:v>
                </c:pt>
                <c:pt idx="200">
                  <c:v>4.0999999999999996</c:v>
                </c:pt>
                <c:pt idx="201">
                  <c:v>3.9</c:v>
                </c:pt>
                <c:pt idx="202">
                  <c:v>4.3</c:v>
                </c:pt>
                <c:pt idx="203">
                  <c:v>4.5</c:v>
                </c:pt>
                <c:pt idx="204">
                  <c:v>5.5</c:v>
                </c:pt>
                <c:pt idx="205">
                  <c:v>6</c:v>
                </c:pt>
                <c:pt idx="206">
                  <c:v>5.6</c:v>
                </c:pt>
                <c:pt idx="207">
                  <c:v>5.2</c:v>
                </c:pt>
                <c:pt idx="208">
                  <c:v>4.7</c:v>
                </c:pt>
                <c:pt idx="209">
                  <c:v>5.0999999999999996</c:v>
                </c:pt>
                <c:pt idx="210">
                  <c:v>4.9000000000000004</c:v>
                </c:pt>
                <c:pt idx="211">
                  <c:v>4.7</c:v>
                </c:pt>
                <c:pt idx="212">
                  <c:v>4.3</c:v>
                </c:pt>
                <c:pt idx="213">
                  <c:v>4.0999999999999996</c:v>
                </c:pt>
                <c:pt idx="214">
                  <c:v>4.2</c:v>
                </c:pt>
                <c:pt idx="215">
                  <c:v>4.5</c:v>
                </c:pt>
                <c:pt idx="216">
                  <c:v>5.2</c:v>
                </c:pt>
                <c:pt idx="217">
                  <c:v>5.5</c:v>
                </c:pt>
                <c:pt idx="218">
                  <c:v>5.2</c:v>
                </c:pt>
                <c:pt idx="219">
                  <c:v>4.5</c:v>
                </c:pt>
                <c:pt idx="220">
                  <c:v>4.3</c:v>
                </c:pt>
                <c:pt idx="221">
                  <c:v>4.8</c:v>
                </c:pt>
                <c:pt idx="222">
                  <c:v>4.7</c:v>
                </c:pt>
                <c:pt idx="223">
                  <c:v>4.7</c:v>
                </c:pt>
                <c:pt idx="224">
                  <c:v>4.3</c:v>
                </c:pt>
                <c:pt idx="225">
                  <c:v>4.5</c:v>
                </c:pt>
                <c:pt idx="226">
                  <c:v>5.2</c:v>
                </c:pt>
                <c:pt idx="227">
                  <c:v>6</c:v>
                </c:pt>
                <c:pt idx="228">
                  <c:v>7.7</c:v>
                </c:pt>
                <c:pt idx="229">
                  <c:v>8.8000000000000007</c:v>
                </c:pt>
                <c:pt idx="230">
                  <c:v>9.3000000000000007</c:v>
                </c:pt>
                <c:pt idx="231">
                  <c:v>8.6999999999999993</c:v>
                </c:pt>
                <c:pt idx="232">
                  <c:v>8.5</c:v>
                </c:pt>
                <c:pt idx="233">
                  <c:v>9</c:v>
                </c:pt>
                <c:pt idx="234">
                  <c:v>8.8000000000000007</c:v>
                </c:pt>
                <c:pt idx="235">
                  <c:v>8.6</c:v>
                </c:pt>
                <c:pt idx="236">
                  <c:v>8.1</c:v>
                </c:pt>
                <c:pt idx="237">
                  <c:v>8.1999999999999993</c:v>
                </c:pt>
                <c:pt idx="238">
                  <c:v>8.3000000000000007</c:v>
                </c:pt>
                <c:pt idx="239">
                  <c:v>8.9</c:v>
                </c:pt>
                <c:pt idx="240">
                  <c:v>10.1</c:v>
                </c:pt>
                <c:pt idx="241">
                  <c:v>10.4</c:v>
                </c:pt>
                <c:pt idx="242">
                  <c:v>10.3</c:v>
                </c:pt>
                <c:pt idx="243">
                  <c:v>9</c:v>
                </c:pt>
                <c:pt idx="244">
                  <c:v>8.5</c:v>
                </c:pt>
                <c:pt idx="245">
                  <c:v>8.6999999999999993</c:v>
                </c:pt>
                <c:pt idx="246">
                  <c:v>8.5</c:v>
                </c:pt>
                <c:pt idx="247">
                  <c:v>8.1999999999999993</c:v>
                </c:pt>
                <c:pt idx="248">
                  <c:v>7.5</c:v>
                </c:pt>
                <c:pt idx="249">
                  <c:v>7.4</c:v>
                </c:pt>
                <c:pt idx="250">
                  <c:v>7.7</c:v>
                </c:pt>
                <c:pt idx="251">
                  <c:v>7.7</c:v>
                </c:pt>
                <c:pt idx="252">
                  <c:v>8.8000000000000007</c:v>
                </c:pt>
                <c:pt idx="253">
                  <c:v>9.1</c:v>
                </c:pt>
                <c:pt idx="254">
                  <c:v>8.8000000000000007</c:v>
                </c:pt>
                <c:pt idx="255">
                  <c:v>7.9</c:v>
                </c:pt>
                <c:pt idx="256">
                  <c:v>7.7</c:v>
                </c:pt>
                <c:pt idx="257">
                  <c:v>8.1999999999999993</c:v>
                </c:pt>
                <c:pt idx="258">
                  <c:v>7.8</c:v>
                </c:pt>
                <c:pt idx="259">
                  <c:v>7.5</c:v>
                </c:pt>
                <c:pt idx="260">
                  <c:v>7</c:v>
                </c:pt>
                <c:pt idx="261">
                  <c:v>6.7</c:v>
                </c:pt>
                <c:pt idx="262">
                  <c:v>6.7</c:v>
                </c:pt>
                <c:pt idx="263">
                  <c:v>6.9</c:v>
                </c:pt>
                <c:pt idx="264">
                  <c:v>7.9</c:v>
                </c:pt>
                <c:pt idx="265">
                  <c:v>8.1999999999999993</c:v>
                </c:pt>
                <c:pt idx="266">
                  <c:v>7.9</c:v>
                </c:pt>
                <c:pt idx="267">
                  <c:v>7</c:v>
                </c:pt>
                <c:pt idx="268">
                  <c:v>6.9</c:v>
                </c:pt>
                <c:pt idx="269">
                  <c:v>7.5</c:v>
                </c:pt>
                <c:pt idx="270">
                  <c:v>7.3</c:v>
                </c:pt>
                <c:pt idx="271">
                  <c:v>6.9</c:v>
                </c:pt>
                <c:pt idx="272">
                  <c:v>6.1</c:v>
                </c:pt>
                <c:pt idx="273">
                  <c:v>6</c:v>
                </c:pt>
                <c:pt idx="274">
                  <c:v>6.2</c:v>
                </c:pt>
                <c:pt idx="275">
                  <c:v>6.6</c:v>
                </c:pt>
                <c:pt idx="276">
                  <c:v>7.8</c:v>
                </c:pt>
                <c:pt idx="277">
                  <c:v>7.9</c:v>
                </c:pt>
                <c:pt idx="278">
                  <c:v>7.5</c:v>
                </c:pt>
                <c:pt idx="279">
                  <c:v>7.1</c:v>
                </c:pt>
                <c:pt idx="280">
                  <c:v>6.5</c:v>
                </c:pt>
                <c:pt idx="281">
                  <c:v>7.1</c:v>
                </c:pt>
                <c:pt idx="282">
                  <c:v>6.7</c:v>
                </c:pt>
                <c:pt idx="283">
                  <c:v>6.4</c:v>
                </c:pt>
                <c:pt idx="284">
                  <c:v>5.9</c:v>
                </c:pt>
                <c:pt idx="285">
                  <c:v>5.9</c:v>
                </c:pt>
                <c:pt idx="286">
                  <c:v>5.9</c:v>
                </c:pt>
                <c:pt idx="287">
                  <c:v>6</c:v>
                </c:pt>
                <c:pt idx="288">
                  <c:v>6.5</c:v>
                </c:pt>
                <c:pt idx="289">
                  <c:v>6.9</c:v>
                </c:pt>
                <c:pt idx="290">
                  <c:v>6.6</c:v>
                </c:pt>
                <c:pt idx="291">
                  <c:v>5.5</c:v>
                </c:pt>
                <c:pt idx="292">
                  <c:v>5.3</c:v>
                </c:pt>
                <c:pt idx="293">
                  <c:v>5.7</c:v>
                </c:pt>
                <c:pt idx="294">
                  <c:v>5.4</c:v>
                </c:pt>
                <c:pt idx="295">
                  <c:v>5.0999999999999996</c:v>
                </c:pt>
                <c:pt idx="296">
                  <c:v>4.4000000000000004</c:v>
                </c:pt>
                <c:pt idx="297">
                  <c:v>4.3</c:v>
                </c:pt>
                <c:pt idx="298">
                  <c:v>4.5</c:v>
                </c:pt>
                <c:pt idx="299">
                  <c:v>4.5</c:v>
                </c:pt>
                <c:pt idx="300">
                  <c:v>5.5</c:v>
                </c:pt>
                <c:pt idx="301">
                  <c:v>5.7</c:v>
                </c:pt>
                <c:pt idx="302">
                  <c:v>5.3</c:v>
                </c:pt>
                <c:pt idx="303">
                  <c:v>4.5999999999999996</c:v>
                </c:pt>
                <c:pt idx="304">
                  <c:v>4.5</c:v>
                </c:pt>
                <c:pt idx="305">
                  <c:v>4.9000000000000004</c:v>
                </c:pt>
                <c:pt idx="306">
                  <c:v>4.5</c:v>
                </c:pt>
                <c:pt idx="307">
                  <c:v>4.0999999999999996</c:v>
                </c:pt>
                <c:pt idx="308">
                  <c:v>3.7</c:v>
                </c:pt>
                <c:pt idx="309">
                  <c:v>3.7</c:v>
                </c:pt>
                <c:pt idx="310">
                  <c:v>4</c:v>
                </c:pt>
                <c:pt idx="311">
                  <c:v>4</c:v>
                </c:pt>
                <c:pt idx="312">
                  <c:v>4.7</c:v>
                </c:pt>
                <c:pt idx="313">
                  <c:v>5</c:v>
                </c:pt>
                <c:pt idx="314">
                  <c:v>4.8</c:v>
                </c:pt>
                <c:pt idx="315">
                  <c:v>4.2</c:v>
                </c:pt>
                <c:pt idx="316">
                  <c:v>3.7</c:v>
                </c:pt>
                <c:pt idx="317">
                  <c:v>4.4000000000000004</c:v>
                </c:pt>
                <c:pt idx="318">
                  <c:v>4</c:v>
                </c:pt>
                <c:pt idx="319">
                  <c:v>3.8</c:v>
                </c:pt>
                <c:pt idx="320">
                  <c:v>3.4</c:v>
                </c:pt>
                <c:pt idx="321">
                  <c:v>3.3</c:v>
                </c:pt>
                <c:pt idx="322">
                  <c:v>3.3</c:v>
                </c:pt>
                <c:pt idx="323">
                  <c:v>3.4</c:v>
                </c:pt>
                <c:pt idx="324">
                  <c:v>4.2</c:v>
                </c:pt>
                <c:pt idx="325">
                  <c:v>4.4000000000000004</c:v>
                </c:pt>
                <c:pt idx="326">
                  <c:v>3.9</c:v>
                </c:pt>
                <c:pt idx="327">
                  <c:v>3.2</c:v>
                </c:pt>
                <c:pt idx="328">
                  <c:v>3</c:v>
                </c:pt>
                <c:pt idx="329">
                  <c:v>3.6</c:v>
                </c:pt>
                <c:pt idx="330">
                  <c:v>3.4</c:v>
                </c:pt>
                <c:pt idx="331">
                  <c:v>3.3</c:v>
                </c:pt>
                <c:pt idx="332">
                  <c:v>2.7</c:v>
                </c:pt>
                <c:pt idx="333">
                  <c:v>2.5</c:v>
                </c:pt>
                <c:pt idx="334">
                  <c:v>2.6</c:v>
                </c:pt>
                <c:pt idx="335">
                  <c:v>2.7</c:v>
                </c:pt>
                <c:pt idx="336">
                  <c:v>3.4</c:v>
                </c:pt>
                <c:pt idx="337">
                  <c:v>3.8</c:v>
                </c:pt>
                <c:pt idx="338">
                  <c:v>3.6</c:v>
                </c:pt>
                <c:pt idx="339">
                  <c:v>3</c:v>
                </c:pt>
                <c:pt idx="340">
                  <c:v>2.7</c:v>
                </c:pt>
                <c:pt idx="341">
                  <c:v>3.5</c:v>
                </c:pt>
                <c:pt idx="342">
                  <c:v>3.2</c:v>
                </c:pt>
                <c:pt idx="343">
                  <c:v>2.9</c:v>
                </c:pt>
                <c:pt idx="344">
                  <c:v>2.4</c:v>
                </c:pt>
                <c:pt idx="345">
                  <c:v>2.4</c:v>
                </c:pt>
                <c:pt idx="346">
                  <c:v>2.5</c:v>
                </c:pt>
                <c:pt idx="347">
                  <c:v>2.8</c:v>
                </c:pt>
                <c:pt idx="348">
                  <c:v>3.5</c:v>
                </c:pt>
                <c:pt idx="349">
                  <c:v>3.3</c:v>
                </c:pt>
                <c:pt idx="350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4D-4C59-A395-7DA3C9B1FB0A}"/>
            </c:ext>
          </c:extLst>
        </c:ser>
        <c:ser>
          <c:idx val="1"/>
          <c:order val="1"/>
          <c:tx>
            <c:strRef>
              <c:f>'Unemployment Rate - LAUS'!$H$3</c:f>
              <c:strCache>
                <c:ptCount val="1"/>
                <c:pt idx="0">
                  <c:v>Fond du Lac County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'Unemployment Rate - LAUS'!$I$1:$MU$1</c:f>
              <c:numCache>
                <c:formatCode>mmm\-yy</c:formatCode>
                <c:ptCount val="351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</c:numCache>
            </c:numRef>
          </c:cat>
          <c:val>
            <c:numRef>
              <c:f>'Unemployment Rate - LAUS'!$I$3:$MU$3</c:f>
              <c:numCache>
                <c:formatCode>General</c:formatCode>
                <c:ptCount val="351"/>
                <c:pt idx="0">
                  <c:v>5.5</c:v>
                </c:pt>
                <c:pt idx="1">
                  <c:v>5.9</c:v>
                </c:pt>
                <c:pt idx="2">
                  <c:v>5.6</c:v>
                </c:pt>
                <c:pt idx="3">
                  <c:v>4.5999999999999996</c:v>
                </c:pt>
                <c:pt idx="4">
                  <c:v>4.2</c:v>
                </c:pt>
                <c:pt idx="5">
                  <c:v>4.9000000000000004</c:v>
                </c:pt>
                <c:pt idx="6">
                  <c:v>4.8</c:v>
                </c:pt>
                <c:pt idx="7">
                  <c:v>5</c:v>
                </c:pt>
                <c:pt idx="8">
                  <c:v>5.2</c:v>
                </c:pt>
                <c:pt idx="9">
                  <c:v>5</c:v>
                </c:pt>
                <c:pt idx="10">
                  <c:v>5.6</c:v>
                </c:pt>
                <c:pt idx="11">
                  <c:v>5.3</c:v>
                </c:pt>
                <c:pt idx="12">
                  <c:v>6</c:v>
                </c:pt>
                <c:pt idx="13">
                  <c:v>6.8</c:v>
                </c:pt>
                <c:pt idx="14">
                  <c:v>6.8</c:v>
                </c:pt>
                <c:pt idx="15">
                  <c:v>5.2</c:v>
                </c:pt>
                <c:pt idx="16">
                  <c:v>4.9000000000000004</c:v>
                </c:pt>
                <c:pt idx="17">
                  <c:v>5.3</c:v>
                </c:pt>
                <c:pt idx="18">
                  <c:v>4.5999999999999996</c:v>
                </c:pt>
                <c:pt idx="19">
                  <c:v>4.2</c:v>
                </c:pt>
                <c:pt idx="20">
                  <c:v>3.8</c:v>
                </c:pt>
                <c:pt idx="21">
                  <c:v>3.6</c:v>
                </c:pt>
                <c:pt idx="22">
                  <c:v>4.2</c:v>
                </c:pt>
                <c:pt idx="23">
                  <c:v>4.3</c:v>
                </c:pt>
                <c:pt idx="24">
                  <c:v>5.5</c:v>
                </c:pt>
                <c:pt idx="25">
                  <c:v>5.8</c:v>
                </c:pt>
                <c:pt idx="26">
                  <c:v>5.4</c:v>
                </c:pt>
                <c:pt idx="27">
                  <c:v>4.3</c:v>
                </c:pt>
                <c:pt idx="28">
                  <c:v>4.2</c:v>
                </c:pt>
                <c:pt idx="29">
                  <c:v>5.0999999999999996</c:v>
                </c:pt>
                <c:pt idx="30">
                  <c:v>4.5999999999999996</c:v>
                </c:pt>
                <c:pt idx="31">
                  <c:v>4</c:v>
                </c:pt>
                <c:pt idx="32">
                  <c:v>3.9</c:v>
                </c:pt>
                <c:pt idx="33">
                  <c:v>3.4</c:v>
                </c:pt>
                <c:pt idx="34">
                  <c:v>3.5</c:v>
                </c:pt>
                <c:pt idx="35">
                  <c:v>3.5</c:v>
                </c:pt>
                <c:pt idx="36">
                  <c:v>4.4000000000000004</c:v>
                </c:pt>
                <c:pt idx="37">
                  <c:v>4.4000000000000004</c:v>
                </c:pt>
                <c:pt idx="38">
                  <c:v>5</c:v>
                </c:pt>
                <c:pt idx="39">
                  <c:v>4.4000000000000004</c:v>
                </c:pt>
                <c:pt idx="40">
                  <c:v>4</c:v>
                </c:pt>
                <c:pt idx="41">
                  <c:v>4.7</c:v>
                </c:pt>
                <c:pt idx="42">
                  <c:v>3.9</c:v>
                </c:pt>
                <c:pt idx="43">
                  <c:v>3.7</c:v>
                </c:pt>
                <c:pt idx="44">
                  <c:v>3.3</c:v>
                </c:pt>
                <c:pt idx="45">
                  <c:v>3.4</c:v>
                </c:pt>
                <c:pt idx="46">
                  <c:v>3.4</c:v>
                </c:pt>
                <c:pt idx="47">
                  <c:v>3.6</c:v>
                </c:pt>
                <c:pt idx="48">
                  <c:v>4.9000000000000004</c:v>
                </c:pt>
                <c:pt idx="49">
                  <c:v>5.4</c:v>
                </c:pt>
                <c:pt idx="50">
                  <c:v>5</c:v>
                </c:pt>
                <c:pt idx="51">
                  <c:v>4.3</c:v>
                </c:pt>
                <c:pt idx="52">
                  <c:v>3.8</c:v>
                </c:pt>
                <c:pt idx="53">
                  <c:v>4</c:v>
                </c:pt>
                <c:pt idx="54">
                  <c:v>3.7</c:v>
                </c:pt>
                <c:pt idx="55">
                  <c:v>3.3</c:v>
                </c:pt>
                <c:pt idx="56">
                  <c:v>3.4</c:v>
                </c:pt>
                <c:pt idx="57">
                  <c:v>3.1</c:v>
                </c:pt>
                <c:pt idx="58">
                  <c:v>3.1</c:v>
                </c:pt>
                <c:pt idx="59">
                  <c:v>2.7</c:v>
                </c:pt>
                <c:pt idx="60">
                  <c:v>3.9</c:v>
                </c:pt>
                <c:pt idx="61">
                  <c:v>4.3</c:v>
                </c:pt>
                <c:pt idx="62">
                  <c:v>4.4000000000000004</c:v>
                </c:pt>
                <c:pt idx="63">
                  <c:v>3.6</c:v>
                </c:pt>
                <c:pt idx="64">
                  <c:v>3.4</c:v>
                </c:pt>
                <c:pt idx="65">
                  <c:v>3.5</c:v>
                </c:pt>
                <c:pt idx="66">
                  <c:v>3.1</c:v>
                </c:pt>
                <c:pt idx="67">
                  <c:v>2.9</c:v>
                </c:pt>
                <c:pt idx="68">
                  <c:v>2.8</c:v>
                </c:pt>
                <c:pt idx="69">
                  <c:v>2.8</c:v>
                </c:pt>
                <c:pt idx="70">
                  <c:v>3</c:v>
                </c:pt>
                <c:pt idx="71">
                  <c:v>3.2</c:v>
                </c:pt>
                <c:pt idx="72">
                  <c:v>4.3</c:v>
                </c:pt>
                <c:pt idx="73">
                  <c:v>4.7</c:v>
                </c:pt>
                <c:pt idx="74">
                  <c:v>4.3</c:v>
                </c:pt>
                <c:pt idx="75">
                  <c:v>3.4</c:v>
                </c:pt>
                <c:pt idx="76">
                  <c:v>3.2</c:v>
                </c:pt>
                <c:pt idx="77">
                  <c:v>3.5</c:v>
                </c:pt>
                <c:pt idx="78">
                  <c:v>3.6</c:v>
                </c:pt>
                <c:pt idx="79">
                  <c:v>2.8</c:v>
                </c:pt>
                <c:pt idx="80">
                  <c:v>2.5</c:v>
                </c:pt>
                <c:pt idx="81">
                  <c:v>2.5</c:v>
                </c:pt>
                <c:pt idx="82">
                  <c:v>2.8</c:v>
                </c:pt>
                <c:pt idx="83">
                  <c:v>3</c:v>
                </c:pt>
                <c:pt idx="84">
                  <c:v>4.4000000000000004</c:v>
                </c:pt>
                <c:pt idx="85">
                  <c:v>4.8</c:v>
                </c:pt>
                <c:pt idx="86">
                  <c:v>4.7</c:v>
                </c:pt>
                <c:pt idx="87">
                  <c:v>3.8</c:v>
                </c:pt>
                <c:pt idx="88">
                  <c:v>3.2</c:v>
                </c:pt>
                <c:pt idx="89">
                  <c:v>3.6</c:v>
                </c:pt>
                <c:pt idx="90">
                  <c:v>3</c:v>
                </c:pt>
                <c:pt idx="91">
                  <c:v>2.9</c:v>
                </c:pt>
                <c:pt idx="92">
                  <c:v>2.5</c:v>
                </c:pt>
                <c:pt idx="93">
                  <c:v>2.5</c:v>
                </c:pt>
                <c:pt idx="94">
                  <c:v>2.7</c:v>
                </c:pt>
                <c:pt idx="95">
                  <c:v>2.9</c:v>
                </c:pt>
                <c:pt idx="96">
                  <c:v>3.8</c:v>
                </c:pt>
                <c:pt idx="97">
                  <c:v>3.9</c:v>
                </c:pt>
                <c:pt idx="98">
                  <c:v>3.9</c:v>
                </c:pt>
                <c:pt idx="99">
                  <c:v>2.9</c:v>
                </c:pt>
                <c:pt idx="100">
                  <c:v>2.6</c:v>
                </c:pt>
                <c:pt idx="101">
                  <c:v>3.3</c:v>
                </c:pt>
                <c:pt idx="102">
                  <c:v>2.9</c:v>
                </c:pt>
                <c:pt idx="103">
                  <c:v>2.7</c:v>
                </c:pt>
                <c:pt idx="104">
                  <c:v>2.6</c:v>
                </c:pt>
                <c:pt idx="105">
                  <c:v>3.1</c:v>
                </c:pt>
                <c:pt idx="106">
                  <c:v>2.7</c:v>
                </c:pt>
                <c:pt idx="107">
                  <c:v>2.8</c:v>
                </c:pt>
                <c:pt idx="108">
                  <c:v>4.2</c:v>
                </c:pt>
                <c:pt idx="109">
                  <c:v>4.3</c:v>
                </c:pt>
                <c:pt idx="110">
                  <c:v>3.8</c:v>
                </c:pt>
                <c:pt idx="111">
                  <c:v>2.6</c:v>
                </c:pt>
                <c:pt idx="112">
                  <c:v>2.2000000000000002</c:v>
                </c:pt>
                <c:pt idx="113">
                  <c:v>3.1</c:v>
                </c:pt>
                <c:pt idx="114">
                  <c:v>2.6</c:v>
                </c:pt>
                <c:pt idx="115">
                  <c:v>2.4</c:v>
                </c:pt>
                <c:pt idx="116">
                  <c:v>1.9</c:v>
                </c:pt>
                <c:pt idx="117">
                  <c:v>2.1</c:v>
                </c:pt>
                <c:pt idx="118">
                  <c:v>2.4</c:v>
                </c:pt>
                <c:pt idx="119">
                  <c:v>2.4</c:v>
                </c:pt>
                <c:pt idx="120">
                  <c:v>3.4</c:v>
                </c:pt>
                <c:pt idx="121">
                  <c:v>3.9</c:v>
                </c:pt>
                <c:pt idx="122">
                  <c:v>3.7</c:v>
                </c:pt>
                <c:pt idx="123">
                  <c:v>2.9</c:v>
                </c:pt>
                <c:pt idx="124">
                  <c:v>2.7</c:v>
                </c:pt>
                <c:pt idx="125">
                  <c:v>3.7</c:v>
                </c:pt>
                <c:pt idx="126">
                  <c:v>3.2</c:v>
                </c:pt>
                <c:pt idx="127">
                  <c:v>3.2</c:v>
                </c:pt>
                <c:pt idx="128">
                  <c:v>2.5</c:v>
                </c:pt>
                <c:pt idx="129">
                  <c:v>2.5</c:v>
                </c:pt>
                <c:pt idx="130">
                  <c:v>2.7</c:v>
                </c:pt>
                <c:pt idx="131">
                  <c:v>3.1</c:v>
                </c:pt>
                <c:pt idx="132">
                  <c:v>4.5999999999999996</c:v>
                </c:pt>
                <c:pt idx="133">
                  <c:v>4.8</c:v>
                </c:pt>
                <c:pt idx="134">
                  <c:v>4.9000000000000004</c:v>
                </c:pt>
                <c:pt idx="135">
                  <c:v>4.0999999999999996</c:v>
                </c:pt>
                <c:pt idx="136">
                  <c:v>3.7</c:v>
                </c:pt>
                <c:pt idx="137">
                  <c:v>4.5999999999999996</c:v>
                </c:pt>
                <c:pt idx="138">
                  <c:v>3.9</c:v>
                </c:pt>
                <c:pt idx="139">
                  <c:v>3.9</c:v>
                </c:pt>
                <c:pt idx="140">
                  <c:v>3.4</c:v>
                </c:pt>
                <c:pt idx="141">
                  <c:v>3.8</c:v>
                </c:pt>
                <c:pt idx="142">
                  <c:v>4.2</c:v>
                </c:pt>
                <c:pt idx="143">
                  <c:v>4.3</c:v>
                </c:pt>
                <c:pt idx="144">
                  <c:v>5.9</c:v>
                </c:pt>
                <c:pt idx="145">
                  <c:v>6.4</c:v>
                </c:pt>
                <c:pt idx="146">
                  <c:v>6.3</c:v>
                </c:pt>
                <c:pt idx="147">
                  <c:v>5.2</c:v>
                </c:pt>
                <c:pt idx="148">
                  <c:v>4.4000000000000004</c:v>
                </c:pt>
                <c:pt idx="149">
                  <c:v>5.3</c:v>
                </c:pt>
                <c:pt idx="150">
                  <c:v>4.8</c:v>
                </c:pt>
                <c:pt idx="151">
                  <c:v>5</c:v>
                </c:pt>
                <c:pt idx="152">
                  <c:v>3.9</c:v>
                </c:pt>
                <c:pt idx="153">
                  <c:v>3.9</c:v>
                </c:pt>
                <c:pt idx="154">
                  <c:v>4.3</c:v>
                </c:pt>
                <c:pt idx="155">
                  <c:v>4.4000000000000004</c:v>
                </c:pt>
                <c:pt idx="156">
                  <c:v>6</c:v>
                </c:pt>
                <c:pt idx="157">
                  <c:v>6.6</c:v>
                </c:pt>
                <c:pt idx="158">
                  <c:v>6.4</c:v>
                </c:pt>
                <c:pt idx="159">
                  <c:v>5.7</c:v>
                </c:pt>
                <c:pt idx="160">
                  <c:v>5.3</c:v>
                </c:pt>
                <c:pt idx="161">
                  <c:v>6.3</c:v>
                </c:pt>
                <c:pt idx="162">
                  <c:v>5.5</c:v>
                </c:pt>
                <c:pt idx="163">
                  <c:v>5.2</c:v>
                </c:pt>
                <c:pt idx="164">
                  <c:v>4.5</c:v>
                </c:pt>
                <c:pt idx="165">
                  <c:v>4.2</c:v>
                </c:pt>
                <c:pt idx="166">
                  <c:v>4.5</c:v>
                </c:pt>
                <c:pt idx="167">
                  <c:v>4.5999999999999996</c:v>
                </c:pt>
                <c:pt idx="168">
                  <c:v>5.8</c:v>
                </c:pt>
                <c:pt idx="169">
                  <c:v>6.1</c:v>
                </c:pt>
                <c:pt idx="170">
                  <c:v>6</c:v>
                </c:pt>
                <c:pt idx="171">
                  <c:v>4.7</c:v>
                </c:pt>
                <c:pt idx="172">
                  <c:v>4.4000000000000004</c:v>
                </c:pt>
                <c:pt idx="173">
                  <c:v>5.0999999999999996</c:v>
                </c:pt>
                <c:pt idx="174">
                  <c:v>4.5999999999999996</c:v>
                </c:pt>
                <c:pt idx="175">
                  <c:v>4.5</c:v>
                </c:pt>
                <c:pt idx="176">
                  <c:v>3.7</c:v>
                </c:pt>
                <c:pt idx="177">
                  <c:v>3.7</c:v>
                </c:pt>
                <c:pt idx="178">
                  <c:v>3.9</c:v>
                </c:pt>
                <c:pt idx="179">
                  <c:v>4</c:v>
                </c:pt>
                <c:pt idx="180">
                  <c:v>5.2</c:v>
                </c:pt>
                <c:pt idx="181">
                  <c:v>5.6</c:v>
                </c:pt>
                <c:pt idx="182">
                  <c:v>5.3</c:v>
                </c:pt>
                <c:pt idx="183">
                  <c:v>4.5</c:v>
                </c:pt>
                <c:pt idx="184">
                  <c:v>4.3</c:v>
                </c:pt>
                <c:pt idx="185">
                  <c:v>5</c:v>
                </c:pt>
                <c:pt idx="186">
                  <c:v>4.5999999999999996</c:v>
                </c:pt>
                <c:pt idx="187">
                  <c:v>4.3</c:v>
                </c:pt>
                <c:pt idx="188">
                  <c:v>3.9</c:v>
                </c:pt>
                <c:pt idx="189">
                  <c:v>3.8</c:v>
                </c:pt>
                <c:pt idx="190">
                  <c:v>4.2</c:v>
                </c:pt>
                <c:pt idx="191">
                  <c:v>4.4000000000000004</c:v>
                </c:pt>
                <c:pt idx="192">
                  <c:v>5.0999999999999996</c:v>
                </c:pt>
                <c:pt idx="193">
                  <c:v>5.7</c:v>
                </c:pt>
                <c:pt idx="194">
                  <c:v>5.5</c:v>
                </c:pt>
                <c:pt idx="195">
                  <c:v>4.5999999999999996</c:v>
                </c:pt>
                <c:pt idx="196">
                  <c:v>4.5</c:v>
                </c:pt>
                <c:pt idx="197">
                  <c:v>5</c:v>
                </c:pt>
                <c:pt idx="198">
                  <c:v>4.5999999999999996</c:v>
                </c:pt>
                <c:pt idx="199">
                  <c:v>5</c:v>
                </c:pt>
                <c:pt idx="200">
                  <c:v>4.0999999999999996</c:v>
                </c:pt>
                <c:pt idx="201">
                  <c:v>3.9</c:v>
                </c:pt>
                <c:pt idx="202">
                  <c:v>4.0999999999999996</c:v>
                </c:pt>
                <c:pt idx="203">
                  <c:v>4.5</c:v>
                </c:pt>
                <c:pt idx="204">
                  <c:v>5.6</c:v>
                </c:pt>
                <c:pt idx="205">
                  <c:v>6.1</c:v>
                </c:pt>
                <c:pt idx="206">
                  <c:v>5.6</c:v>
                </c:pt>
                <c:pt idx="207">
                  <c:v>4.9000000000000004</c:v>
                </c:pt>
                <c:pt idx="208">
                  <c:v>4.4000000000000004</c:v>
                </c:pt>
                <c:pt idx="209">
                  <c:v>5.0999999999999996</c:v>
                </c:pt>
                <c:pt idx="210">
                  <c:v>4.7</c:v>
                </c:pt>
                <c:pt idx="211">
                  <c:v>4.5999999999999996</c:v>
                </c:pt>
                <c:pt idx="212">
                  <c:v>4.0999999999999996</c:v>
                </c:pt>
                <c:pt idx="213">
                  <c:v>3.9</c:v>
                </c:pt>
                <c:pt idx="214">
                  <c:v>3.8</c:v>
                </c:pt>
                <c:pt idx="215">
                  <c:v>4.2</c:v>
                </c:pt>
                <c:pt idx="216">
                  <c:v>4.9000000000000004</c:v>
                </c:pt>
                <c:pt idx="217">
                  <c:v>5.4</c:v>
                </c:pt>
                <c:pt idx="218">
                  <c:v>5</c:v>
                </c:pt>
                <c:pt idx="219">
                  <c:v>4.0999999999999996</c:v>
                </c:pt>
                <c:pt idx="220">
                  <c:v>4</c:v>
                </c:pt>
                <c:pt idx="221">
                  <c:v>4.5999999999999996</c:v>
                </c:pt>
                <c:pt idx="222">
                  <c:v>4.5</c:v>
                </c:pt>
                <c:pt idx="223">
                  <c:v>4.8</c:v>
                </c:pt>
                <c:pt idx="224">
                  <c:v>4</c:v>
                </c:pt>
                <c:pt idx="225">
                  <c:v>4.5</c:v>
                </c:pt>
                <c:pt idx="226">
                  <c:v>5.7</c:v>
                </c:pt>
                <c:pt idx="227">
                  <c:v>6.2</c:v>
                </c:pt>
                <c:pt idx="228">
                  <c:v>8</c:v>
                </c:pt>
                <c:pt idx="229">
                  <c:v>9.1</c:v>
                </c:pt>
                <c:pt idx="230">
                  <c:v>10.1</c:v>
                </c:pt>
                <c:pt idx="231">
                  <c:v>9.1</c:v>
                </c:pt>
                <c:pt idx="232">
                  <c:v>8.9</c:v>
                </c:pt>
                <c:pt idx="233">
                  <c:v>9.6</c:v>
                </c:pt>
                <c:pt idx="234">
                  <c:v>9.3000000000000007</c:v>
                </c:pt>
                <c:pt idx="235">
                  <c:v>9.1</c:v>
                </c:pt>
                <c:pt idx="236">
                  <c:v>8.4</c:v>
                </c:pt>
                <c:pt idx="237">
                  <c:v>8.6999999999999993</c:v>
                </c:pt>
                <c:pt idx="238">
                  <c:v>8.3000000000000007</c:v>
                </c:pt>
                <c:pt idx="239">
                  <c:v>9.3000000000000007</c:v>
                </c:pt>
                <c:pt idx="240">
                  <c:v>10.4</c:v>
                </c:pt>
                <c:pt idx="241">
                  <c:v>10.9</c:v>
                </c:pt>
                <c:pt idx="242">
                  <c:v>10.3</c:v>
                </c:pt>
                <c:pt idx="243">
                  <c:v>8.6999999999999993</c:v>
                </c:pt>
                <c:pt idx="244">
                  <c:v>8.3000000000000007</c:v>
                </c:pt>
                <c:pt idx="245">
                  <c:v>8.4</c:v>
                </c:pt>
                <c:pt idx="246">
                  <c:v>8.1999999999999993</c:v>
                </c:pt>
                <c:pt idx="247">
                  <c:v>8</c:v>
                </c:pt>
                <c:pt idx="248">
                  <c:v>7.1</c:v>
                </c:pt>
                <c:pt idx="249">
                  <c:v>7</c:v>
                </c:pt>
                <c:pt idx="250">
                  <c:v>7.3</c:v>
                </c:pt>
                <c:pt idx="251">
                  <c:v>7.4</c:v>
                </c:pt>
                <c:pt idx="252">
                  <c:v>8.5</c:v>
                </c:pt>
                <c:pt idx="253">
                  <c:v>8.6999999999999993</c:v>
                </c:pt>
                <c:pt idx="254">
                  <c:v>8.3000000000000007</c:v>
                </c:pt>
                <c:pt idx="255">
                  <c:v>7.3</c:v>
                </c:pt>
                <c:pt idx="256">
                  <c:v>7.2</c:v>
                </c:pt>
                <c:pt idx="257">
                  <c:v>7.8</c:v>
                </c:pt>
                <c:pt idx="258">
                  <c:v>7.4</c:v>
                </c:pt>
                <c:pt idx="259">
                  <c:v>7.2</c:v>
                </c:pt>
                <c:pt idx="260">
                  <c:v>6.5</c:v>
                </c:pt>
                <c:pt idx="261">
                  <c:v>6.2</c:v>
                </c:pt>
                <c:pt idx="262">
                  <c:v>6.2</c:v>
                </c:pt>
                <c:pt idx="263">
                  <c:v>6.4</c:v>
                </c:pt>
                <c:pt idx="264">
                  <c:v>7.5</c:v>
                </c:pt>
                <c:pt idx="265">
                  <c:v>7.7</c:v>
                </c:pt>
                <c:pt idx="266">
                  <c:v>7.4</c:v>
                </c:pt>
                <c:pt idx="267">
                  <c:v>6.3</c:v>
                </c:pt>
                <c:pt idx="268">
                  <c:v>6.5</c:v>
                </c:pt>
                <c:pt idx="269">
                  <c:v>7.1</c:v>
                </c:pt>
                <c:pt idx="270">
                  <c:v>6.9</c:v>
                </c:pt>
                <c:pt idx="271">
                  <c:v>6.4</c:v>
                </c:pt>
                <c:pt idx="272">
                  <c:v>5.5</c:v>
                </c:pt>
                <c:pt idx="273">
                  <c:v>5.3</c:v>
                </c:pt>
                <c:pt idx="274">
                  <c:v>5.4</c:v>
                </c:pt>
                <c:pt idx="275">
                  <c:v>6</c:v>
                </c:pt>
                <c:pt idx="276">
                  <c:v>7.2</c:v>
                </c:pt>
                <c:pt idx="277">
                  <c:v>7.3</c:v>
                </c:pt>
                <c:pt idx="278">
                  <c:v>6.8</c:v>
                </c:pt>
                <c:pt idx="279">
                  <c:v>6.4</c:v>
                </c:pt>
                <c:pt idx="280">
                  <c:v>6</c:v>
                </c:pt>
                <c:pt idx="281">
                  <c:v>6.7</c:v>
                </c:pt>
                <c:pt idx="282">
                  <c:v>6.4</c:v>
                </c:pt>
                <c:pt idx="283">
                  <c:v>5.9</c:v>
                </c:pt>
                <c:pt idx="284">
                  <c:v>5.4</c:v>
                </c:pt>
                <c:pt idx="285">
                  <c:v>5.0999999999999996</c:v>
                </c:pt>
                <c:pt idx="286">
                  <c:v>5.2</c:v>
                </c:pt>
                <c:pt idx="287">
                  <c:v>5.3</c:v>
                </c:pt>
                <c:pt idx="288">
                  <c:v>6</c:v>
                </c:pt>
                <c:pt idx="289">
                  <c:v>6.5</c:v>
                </c:pt>
                <c:pt idx="290">
                  <c:v>6</c:v>
                </c:pt>
                <c:pt idx="291">
                  <c:v>5</c:v>
                </c:pt>
                <c:pt idx="292">
                  <c:v>4.8</c:v>
                </c:pt>
                <c:pt idx="293">
                  <c:v>5.2</c:v>
                </c:pt>
                <c:pt idx="294">
                  <c:v>5</c:v>
                </c:pt>
                <c:pt idx="295">
                  <c:v>4.7</c:v>
                </c:pt>
                <c:pt idx="296">
                  <c:v>4</c:v>
                </c:pt>
                <c:pt idx="297">
                  <c:v>3.9</c:v>
                </c:pt>
                <c:pt idx="298">
                  <c:v>3.9</c:v>
                </c:pt>
                <c:pt idx="299">
                  <c:v>4</c:v>
                </c:pt>
                <c:pt idx="300">
                  <c:v>5</c:v>
                </c:pt>
                <c:pt idx="301">
                  <c:v>5.2</c:v>
                </c:pt>
                <c:pt idx="302">
                  <c:v>4.8</c:v>
                </c:pt>
                <c:pt idx="303">
                  <c:v>4.0999999999999996</c:v>
                </c:pt>
                <c:pt idx="304">
                  <c:v>4.0999999999999996</c:v>
                </c:pt>
                <c:pt idx="305">
                  <c:v>4.5</c:v>
                </c:pt>
                <c:pt idx="306">
                  <c:v>4.0999999999999996</c:v>
                </c:pt>
                <c:pt idx="307">
                  <c:v>3.8</c:v>
                </c:pt>
                <c:pt idx="308">
                  <c:v>3.2</c:v>
                </c:pt>
                <c:pt idx="309">
                  <c:v>3.2</c:v>
                </c:pt>
                <c:pt idx="310">
                  <c:v>3.4</c:v>
                </c:pt>
                <c:pt idx="311">
                  <c:v>3.5</c:v>
                </c:pt>
                <c:pt idx="312">
                  <c:v>4.2</c:v>
                </c:pt>
                <c:pt idx="313">
                  <c:v>4.5999999999999996</c:v>
                </c:pt>
                <c:pt idx="314">
                  <c:v>4.2</c:v>
                </c:pt>
                <c:pt idx="315">
                  <c:v>3.6</c:v>
                </c:pt>
                <c:pt idx="316">
                  <c:v>3.3</c:v>
                </c:pt>
                <c:pt idx="317">
                  <c:v>4</c:v>
                </c:pt>
                <c:pt idx="318">
                  <c:v>3.7</c:v>
                </c:pt>
                <c:pt idx="319">
                  <c:v>3.5</c:v>
                </c:pt>
                <c:pt idx="320">
                  <c:v>2.8</c:v>
                </c:pt>
                <c:pt idx="321">
                  <c:v>2.8</c:v>
                </c:pt>
                <c:pt idx="322">
                  <c:v>2.7</c:v>
                </c:pt>
                <c:pt idx="323">
                  <c:v>2.8</c:v>
                </c:pt>
                <c:pt idx="324">
                  <c:v>3.6</c:v>
                </c:pt>
                <c:pt idx="325">
                  <c:v>3.8</c:v>
                </c:pt>
                <c:pt idx="326">
                  <c:v>3.2</c:v>
                </c:pt>
                <c:pt idx="327">
                  <c:v>2.6</c:v>
                </c:pt>
                <c:pt idx="328">
                  <c:v>2.5</c:v>
                </c:pt>
                <c:pt idx="329">
                  <c:v>3.3</c:v>
                </c:pt>
                <c:pt idx="330">
                  <c:v>3.1</c:v>
                </c:pt>
                <c:pt idx="331">
                  <c:v>3</c:v>
                </c:pt>
                <c:pt idx="332">
                  <c:v>2.2000000000000002</c:v>
                </c:pt>
                <c:pt idx="333">
                  <c:v>2.2000000000000002</c:v>
                </c:pt>
                <c:pt idx="334">
                  <c:v>2.2000000000000002</c:v>
                </c:pt>
                <c:pt idx="335">
                  <c:v>2.2000000000000002</c:v>
                </c:pt>
                <c:pt idx="336">
                  <c:v>3</c:v>
                </c:pt>
                <c:pt idx="337">
                  <c:v>3.3</c:v>
                </c:pt>
                <c:pt idx="338">
                  <c:v>3</c:v>
                </c:pt>
                <c:pt idx="339">
                  <c:v>2.5</c:v>
                </c:pt>
                <c:pt idx="340">
                  <c:v>2.4</c:v>
                </c:pt>
                <c:pt idx="341">
                  <c:v>3.2</c:v>
                </c:pt>
                <c:pt idx="342">
                  <c:v>2.9</c:v>
                </c:pt>
                <c:pt idx="343">
                  <c:v>2.7</c:v>
                </c:pt>
                <c:pt idx="344">
                  <c:v>1.9</c:v>
                </c:pt>
                <c:pt idx="345">
                  <c:v>2</c:v>
                </c:pt>
                <c:pt idx="346">
                  <c:v>2.1</c:v>
                </c:pt>
                <c:pt idx="347">
                  <c:v>2.4</c:v>
                </c:pt>
                <c:pt idx="348">
                  <c:v>3</c:v>
                </c:pt>
                <c:pt idx="349">
                  <c:v>2.9</c:v>
                </c:pt>
                <c:pt idx="350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4D-4C59-A395-7DA3C9B1F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335280"/>
        <c:axId val="495332984"/>
      </c:lineChart>
      <c:dateAx>
        <c:axId val="495335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32984"/>
        <c:crosses val="autoZero"/>
        <c:auto val="1"/>
        <c:lblOffset val="100"/>
        <c:baseTimeUnit val="months"/>
      </c:dateAx>
      <c:valAx>
        <c:axId val="49533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35280"/>
        <c:crosses val="autoZero"/>
        <c:crossBetween val="between"/>
      </c:valAx>
      <c:valAx>
        <c:axId val="363305648"/>
        <c:scaling>
          <c:orientation val="minMax"/>
          <c:max val="0.51"/>
          <c:min val="0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320080"/>
        <c:crosses val="max"/>
        <c:crossBetween val="between"/>
      </c:valAx>
      <c:dateAx>
        <c:axId val="3633200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6330564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'WI Wage'!$L$8:$L$12</c:f>
              <c:strCache>
                <c:ptCount val="5"/>
                <c:pt idx="0">
                  <c:v>Bottom Quintile: $11.55</c:v>
                </c:pt>
                <c:pt idx="1">
                  <c:v>Second Quintile: $15.34</c:v>
                </c:pt>
                <c:pt idx="2">
                  <c:v>Third Quintile: $19.13</c:v>
                </c:pt>
                <c:pt idx="3">
                  <c:v>Fourth Quintile: $28.04</c:v>
                </c:pt>
                <c:pt idx="4">
                  <c:v>Top Quintile: $99.35</c:v>
                </c:pt>
              </c:strCache>
            </c:strRef>
          </c:cat>
          <c:val>
            <c:numRef>
              <c:f>'WI Wage'!$M$8:$M$12</c:f>
              <c:numCache>
                <c:formatCode>0.0%</c:formatCode>
                <c:ptCount val="5"/>
                <c:pt idx="0">
                  <c:v>0.82403709060809627</c:v>
                </c:pt>
                <c:pt idx="1">
                  <c:v>0.72905089317992622</c:v>
                </c:pt>
                <c:pt idx="2">
                  <c:v>0.75747047741911933</c:v>
                </c:pt>
                <c:pt idx="3">
                  <c:v>0.52430965022090537</c:v>
                </c:pt>
                <c:pt idx="4">
                  <c:v>0.26972262437387756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B-462B-B38C-E8E7A233D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334792"/>
        <c:axId val="361333808"/>
      </c:barChart>
      <c:catAx>
        <c:axId val="36133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333808"/>
        <c:crosses val="autoZero"/>
        <c:auto val="1"/>
        <c:lblAlgn val="ctr"/>
        <c:lblOffset val="100"/>
        <c:noMultiLvlLbl val="0"/>
      </c:catAx>
      <c:valAx>
        <c:axId val="36133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33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'WI Educ'!$L$4:$L$11</c:f>
              <c:strCache>
                <c:ptCount val="8"/>
                <c:pt idx="0">
                  <c:v>No formal educational credential</c:v>
                </c:pt>
                <c:pt idx="1">
                  <c:v>High school diploma or equivalent</c:v>
                </c:pt>
                <c:pt idx="2">
                  <c:v>Some college, no degree</c:v>
                </c:pt>
                <c:pt idx="3">
                  <c:v>Postsecondary non-degree award</c:v>
                </c:pt>
                <c:pt idx="4">
                  <c:v>Associate's degree</c:v>
                </c:pt>
                <c:pt idx="5">
                  <c:v>Bachelor's degree</c:v>
                </c:pt>
                <c:pt idx="6">
                  <c:v>Master's degree</c:v>
                </c:pt>
                <c:pt idx="7">
                  <c:v>Doctoral or professional degree</c:v>
                </c:pt>
              </c:strCache>
            </c:strRef>
          </c:cat>
          <c:val>
            <c:numRef>
              <c:f>'WI Educ'!$M$4:$M$11</c:f>
              <c:numCache>
                <c:formatCode>0.0%</c:formatCode>
                <c:ptCount val="8"/>
                <c:pt idx="0">
                  <c:v>0.84201023476036552</c:v>
                </c:pt>
                <c:pt idx="1">
                  <c:v>0.70290231608940568</c:v>
                </c:pt>
                <c:pt idx="2">
                  <c:v>0.77958081418782765</c:v>
                </c:pt>
                <c:pt idx="3">
                  <c:v>0.52513458483252506</c:v>
                </c:pt>
                <c:pt idx="4">
                  <c:v>0.40874586569209681</c:v>
                </c:pt>
                <c:pt idx="5">
                  <c:v>0.17018994251080133</c:v>
                </c:pt>
                <c:pt idx="6">
                  <c:v>5.9033604726133171E-2</c:v>
                </c:pt>
                <c:pt idx="7">
                  <c:v>2.3841248318380231E-2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1-46C5-8D14-4930CBD3A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336760"/>
        <c:axId val="361337088"/>
      </c:barChart>
      <c:catAx>
        <c:axId val="36133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337088"/>
        <c:crosses val="autoZero"/>
        <c:auto val="1"/>
        <c:lblAlgn val="ctr"/>
        <c:lblOffset val="100"/>
        <c:noMultiLvlLbl val="0"/>
      </c:catAx>
      <c:valAx>
        <c:axId val="3613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33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 of Local Manufacturing Workers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Age!$X$1</c:f>
              <c:strCache>
                <c:ptCount val="1"/>
                <c:pt idx="0">
                  <c:v>1997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Age!$W$2:$W$9</c:f>
              <c:strCache>
                <c:ptCount val="8"/>
                <c:pt idx="0">
                  <c:v>14-18</c:v>
                </c:pt>
                <c:pt idx="1">
                  <c:v>19-21</c:v>
                </c:pt>
                <c:pt idx="2">
                  <c:v>22-24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65-99</c:v>
                </c:pt>
              </c:strCache>
            </c:strRef>
          </c:cat>
          <c:val>
            <c:numRef>
              <c:f>Age!$X$2:$X$9</c:f>
              <c:numCache>
                <c:formatCode>_(* #,##0_);_(* \(#,##0\);_(* "-"??_);_(@_)</c:formatCode>
                <c:ptCount val="8"/>
                <c:pt idx="0">
                  <c:v>341</c:v>
                </c:pt>
                <c:pt idx="1">
                  <c:v>1314</c:v>
                </c:pt>
                <c:pt idx="2">
                  <c:v>1923</c:v>
                </c:pt>
                <c:pt idx="3">
                  <c:v>11202.5</c:v>
                </c:pt>
                <c:pt idx="4">
                  <c:v>14819</c:v>
                </c:pt>
                <c:pt idx="5">
                  <c:v>10416.25</c:v>
                </c:pt>
                <c:pt idx="6">
                  <c:v>4338.75</c:v>
                </c:pt>
                <c:pt idx="7">
                  <c:v>403.75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838-4333-A069-29A767526555}"/>
            </c:ext>
          </c:extLst>
        </c:ser>
        <c:ser>
          <c:idx val="1"/>
          <c:order val="1"/>
          <c:tx>
            <c:strRef>
              <c:f>Age!$Y$1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Age!$W$2:$W$9</c:f>
              <c:strCache>
                <c:ptCount val="8"/>
                <c:pt idx="0">
                  <c:v>14-18</c:v>
                </c:pt>
                <c:pt idx="1">
                  <c:v>19-21</c:v>
                </c:pt>
                <c:pt idx="2">
                  <c:v>22-24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65-99</c:v>
                </c:pt>
              </c:strCache>
            </c:strRef>
          </c:cat>
          <c:val>
            <c:numRef>
              <c:f>Age!$Y$2:$Y$9</c:f>
              <c:numCache>
                <c:formatCode>_(* #,##0_);_(* \(#,##0\);_(* "-"??_);_(@_)</c:formatCode>
                <c:ptCount val="8"/>
                <c:pt idx="0">
                  <c:v>168.25</c:v>
                </c:pt>
                <c:pt idx="1">
                  <c:v>787</c:v>
                </c:pt>
                <c:pt idx="2">
                  <c:v>1367.75</c:v>
                </c:pt>
                <c:pt idx="3">
                  <c:v>6515</c:v>
                </c:pt>
                <c:pt idx="4">
                  <c:v>6828.5</c:v>
                </c:pt>
                <c:pt idx="5">
                  <c:v>8870</c:v>
                </c:pt>
                <c:pt idx="6">
                  <c:v>8039.25</c:v>
                </c:pt>
                <c:pt idx="7">
                  <c:v>878.75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38-4333-A069-29A767526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492328"/>
        <c:axId val="459492656"/>
      </c:lineChart>
      <c:catAx>
        <c:axId val="45949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492656"/>
        <c:crosses val="autoZero"/>
        <c:auto val="1"/>
        <c:lblAlgn val="ctr"/>
        <c:lblOffset val="100"/>
        <c:noMultiLvlLbl val="0"/>
      </c:catAx>
      <c:valAx>
        <c:axId val="45949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49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Index: Jan 1990=100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'Time Series'!$A$4</c:f>
              <c:strCache>
                <c:ptCount val="1"/>
              </c:strCache>
            </c:strRef>
          </c:tx>
          <c:spPr>
            <a:solidFill>
              <a:schemeClr val="bg1">
                <a:lumMod val="75000"/>
                <a:alpha val="94000"/>
              </a:schemeClr>
            </a:solidFill>
            <a:ln>
              <a:noFill/>
            </a:ln>
            <a:effectLst/>
          </c:spPr>
          <c:cat>
            <c:numRef>
              <c:f>'Time Series'!$B$1:$MH$1</c:f>
              <c:numCache>
                <c:formatCode>mmm\-yy</c:formatCode>
                <c:ptCount val="34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</c:numCache>
            </c:numRef>
          </c:cat>
          <c:val>
            <c:numRef>
              <c:f>'Time Series'!$B$4:$MH$4</c:f>
              <c:numCache>
                <c:formatCode>General</c:formatCode>
                <c:ptCount val="345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-1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-1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-1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-1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-1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-1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4-442D-8218-CB9D2BE28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480792"/>
        <c:axId val="337479808"/>
      </c:areaChart>
      <c:lineChart>
        <c:grouping val="standard"/>
        <c:varyColors val="0"/>
        <c:ser>
          <c:idx val="0"/>
          <c:order val="0"/>
          <c:tx>
            <c:strRef>
              <c:f>'Time Series'!$A$2</c:f>
              <c:strCache>
                <c:ptCount val="1"/>
                <c:pt idx="0">
                  <c:v>WI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'Time Series'!$B$1:$MH$1</c:f>
              <c:numCache>
                <c:formatCode>mmm\-yy</c:formatCode>
                <c:ptCount val="34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</c:numCache>
            </c:numRef>
          </c:cat>
          <c:val>
            <c:numRef>
              <c:f>'Time Series'!$B$2:$MH$2</c:f>
              <c:numCache>
                <c:formatCode>General</c:formatCode>
                <c:ptCount val="345"/>
                <c:pt idx="0">
                  <c:v>100</c:v>
                </c:pt>
                <c:pt idx="1">
                  <c:v>99.937533652307707</c:v>
                </c:pt>
                <c:pt idx="2">
                  <c:v>100.42710886198194</c:v>
                </c:pt>
                <c:pt idx="3">
                  <c:v>100.66183670223671</c:v>
                </c:pt>
                <c:pt idx="4">
                  <c:v>101.40185214637054</c:v>
                </c:pt>
                <c:pt idx="5">
                  <c:v>103.49389995037184</c:v>
                </c:pt>
                <c:pt idx="6">
                  <c:v>103.80623168883328</c:v>
                </c:pt>
                <c:pt idx="7">
                  <c:v>104.71084404299064</c:v>
                </c:pt>
                <c:pt idx="8">
                  <c:v>103.84800366367047</c:v>
                </c:pt>
                <c:pt idx="9">
                  <c:v>102.95642109982927</c:v>
                </c:pt>
                <c:pt idx="10">
                  <c:v>101.58599374186836</c:v>
                </c:pt>
                <c:pt idx="11">
                  <c:v>101.06748473310965</c:v>
                </c:pt>
                <c:pt idx="12">
                  <c:v>98.88767745903759</c:v>
                </c:pt>
                <c:pt idx="13">
                  <c:v>97.896263707626829</c:v>
                </c:pt>
                <c:pt idx="14">
                  <c:v>97.982107032062856</c:v>
                </c:pt>
                <c:pt idx="15">
                  <c:v>98.16931446057626</c:v>
                </c:pt>
                <c:pt idx="16">
                  <c:v>98.843222880311799</c:v>
                </c:pt>
                <c:pt idx="17">
                  <c:v>101.35414012006569</c:v>
                </c:pt>
                <c:pt idx="18">
                  <c:v>101.89545126187771</c:v>
                </c:pt>
                <c:pt idx="19">
                  <c:v>102.69908274108465</c:v>
                </c:pt>
                <c:pt idx="20">
                  <c:v>102.10776019820611</c:v>
                </c:pt>
                <c:pt idx="21">
                  <c:v>100.75457815095778</c:v>
                </c:pt>
                <c:pt idx="22">
                  <c:v>100.05422692146293</c:v>
                </c:pt>
                <c:pt idx="23">
                  <c:v>99.602591395356413</c:v>
                </c:pt>
                <c:pt idx="24">
                  <c:v>97.440604275687377</c:v>
                </c:pt>
                <c:pt idx="25">
                  <c:v>96.986669374819172</c:v>
                </c:pt>
                <c:pt idx="26">
                  <c:v>97.547908431232415</c:v>
                </c:pt>
                <c:pt idx="27">
                  <c:v>98.179086803313396</c:v>
                </c:pt>
                <c:pt idx="28">
                  <c:v>98.887869073601067</c:v>
                </c:pt>
                <c:pt idx="29">
                  <c:v>100.80573923940514</c:v>
                </c:pt>
                <c:pt idx="30">
                  <c:v>101.75116549558231</c:v>
                </c:pt>
                <c:pt idx="31">
                  <c:v>102.30186575100456</c:v>
                </c:pt>
                <c:pt idx="32">
                  <c:v>101.79255424129256</c:v>
                </c:pt>
                <c:pt idx="33">
                  <c:v>101.11577160310492</c:v>
                </c:pt>
                <c:pt idx="34">
                  <c:v>100.50394630193473</c:v>
                </c:pt>
                <c:pt idx="35">
                  <c:v>100.2272548722793</c:v>
                </c:pt>
                <c:pt idx="36">
                  <c:v>98.86947407550764</c:v>
                </c:pt>
                <c:pt idx="37">
                  <c:v>98.994023541765259</c:v>
                </c:pt>
                <c:pt idx="38">
                  <c:v>99.565418170042591</c:v>
                </c:pt>
                <c:pt idx="39">
                  <c:v>100.03219124666352</c:v>
                </c:pt>
                <c:pt idx="40">
                  <c:v>100.79577528210454</c:v>
                </c:pt>
                <c:pt idx="41">
                  <c:v>102.56169509907431</c:v>
                </c:pt>
                <c:pt idx="42">
                  <c:v>103.00279182418981</c:v>
                </c:pt>
                <c:pt idx="43">
                  <c:v>103.73399299840385</c:v>
                </c:pt>
                <c:pt idx="44">
                  <c:v>103.30266861602549</c:v>
                </c:pt>
                <c:pt idx="45">
                  <c:v>102.75560903730927</c:v>
                </c:pt>
                <c:pt idx="46">
                  <c:v>102.45745677654486</c:v>
                </c:pt>
                <c:pt idx="47">
                  <c:v>102.64658035069299</c:v>
                </c:pt>
                <c:pt idx="48">
                  <c:v>101.88452923175973</c:v>
                </c:pt>
                <c:pt idx="49">
                  <c:v>101.98321073194847</c:v>
                </c:pt>
                <c:pt idx="50">
                  <c:v>102.78914158591709</c:v>
                </c:pt>
                <c:pt idx="51">
                  <c:v>103.64757483027741</c:v>
                </c:pt>
                <c:pt idx="52">
                  <c:v>104.4278293327406</c:v>
                </c:pt>
                <c:pt idx="53">
                  <c:v>107.09242145240007</c:v>
                </c:pt>
                <c:pt idx="54">
                  <c:v>107.96675870552865</c:v>
                </c:pt>
                <c:pt idx="55">
                  <c:v>108.56210515424014</c:v>
                </c:pt>
                <c:pt idx="56">
                  <c:v>108.38275392282914</c:v>
                </c:pt>
                <c:pt idx="57">
                  <c:v>107.81174252367877</c:v>
                </c:pt>
                <c:pt idx="58">
                  <c:v>108.21662409629782</c:v>
                </c:pt>
                <c:pt idx="59">
                  <c:v>108.41475355492921</c:v>
                </c:pt>
                <c:pt idx="60">
                  <c:v>107.48427323470293</c:v>
                </c:pt>
                <c:pt idx="61">
                  <c:v>107.70788743027626</c:v>
                </c:pt>
                <c:pt idx="62">
                  <c:v>108.40766381608067</c:v>
                </c:pt>
                <c:pt idx="63">
                  <c:v>108.31875465862908</c:v>
                </c:pt>
                <c:pt idx="64">
                  <c:v>108.73494149049306</c:v>
                </c:pt>
                <c:pt idx="65">
                  <c:v>111.28820554877453</c:v>
                </c:pt>
                <c:pt idx="66">
                  <c:v>111.34683960519736</c:v>
                </c:pt>
                <c:pt idx="67">
                  <c:v>112.30893632839671</c:v>
                </c:pt>
                <c:pt idx="68">
                  <c:v>111.23436185643854</c:v>
                </c:pt>
                <c:pt idx="69">
                  <c:v>110.06110588429163</c:v>
                </c:pt>
                <c:pt idx="70">
                  <c:v>109.7621871652733</c:v>
                </c:pt>
                <c:pt idx="71">
                  <c:v>109.5406807298982</c:v>
                </c:pt>
                <c:pt idx="72">
                  <c:v>108.41724454425434</c:v>
                </c:pt>
                <c:pt idx="73">
                  <c:v>108.07751192321622</c:v>
                </c:pt>
                <c:pt idx="74">
                  <c:v>108.47377084047895</c:v>
                </c:pt>
                <c:pt idx="75">
                  <c:v>108.84684439556145</c:v>
                </c:pt>
                <c:pt idx="76">
                  <c:v>109.44065792776514</c:v>
                </c:pt>
                <c:pt idx="77">
                  <c:v>111.31349867115301</c:v>
                </c:pt>
                <c:pt idx="78">
                  <c:v>110.8473004382225</c:v>
                </c:pt>
                <c:pt idx="79">
                  <c:v>112.30587049538113</c:v>
                </c:pt>
                <c:pt idx="80">
                  <c:v>111.07953728915211</c:v>
                </c:pt>
                <c:pt idx="81">
                  <c:v>110.71163732728341</c:v>
                </c:pt>
                <c:pt idx="82">
                  <c:v>110.39010808977525</c:v>
                </c:pt>
                <c:pt idx="83">
                  <c:v>110.20462519233311</c:v>
                </c:pt>
                <c:pt idx="84">
                  <c:v>109.1827447253301</c:v>
                </c:pt>
                <c:pt idx="85">
                  <c:v>109.27261195559907</c:v>
                </c:pt>
                <c:pt idx="86">
                  <c:v>109.76352846721763</c:v>
                </c:pt>
                <c:pt idx="87">
                  <c:v>110.95786204134659</c:v>
                </c:pt>
                <c:pt idx="88">
                  <c:v>112.24512867876011</c:v>
                </c:pt>
                <c:pt idx="89">
                  <c:v>114.2475008670559</c:v>
                </c:pt>
                <c:pt idx="90">
                  <c:v>114.53338979575804</c:v>
                </c:pt>
                <c:pt idx="91">
                  <c:v>115.20097493489897</c:v>
                </c:pt>
                <c:pt idx="92">
                  <c:v>114.48299516556457</c:v>
                </c:pt>
                <c:pt idx="93">
                  <c:v>113.6759146242151</c:v>
                </c:pt>
                <c:pt idx="94">
                  <c:v>113.60367593378567</c:v>
                </c:pt>
                <c:pt idx="95">
                  <c:v>113.96908490632921</c:v>
                </c:pt>
                <c:pt idx="96">
                  <c:v>113.30590690214819</c:v>
                </c:pt>
                <c:pt idx="97">
                  <c:v>113.23098560783014</c:v>
                </c:pt>
                <c:pt idx="98">
                  <c:v>113.62072962993479</c:v>
                </c:pt>
                <c:pt idx="99">
                  <c:v>113.70753102718818</c:v>
                </c:pt>
                <c:pt idx="100">
                  <c:v>114.33200288954761</c:v>
                </c:pt>
                <c:pt idx="101">
                  <c:v>116.30524966419549</c:v>
                </c:pt>
                <c:pt idx="102">
                  <c:v>115.70281347663547</c:v>
                </c:pt>
                <c:pt idx="103">
                  <c:v>116.81436955934399</c:v>
                </c:pt>
                <c:pt idx="104">
                  <c:v>115.74056154563972</c:v>
                </c:pt>
                <c:pt idx="105">
                  <c:v>114.73554316022233</c:v>
                </c:pt>
                <c:pt idx="106">
                  <c:v>114.67365165622047</c:v>
                </c:pt>
                <c:pt idx="107">
                  <c:v>114.87906246826385</c:v>
                </c:pt>
                <c:pt idx="108">
                  <c:v>113.34288851289853</c:v>
                </c:pt>
                <c:pt idx="109">
                  <c:v>113.34327174202548</c:v>
                </c:pt>
                <c:pt idx="110">
                  <c:v>113.50556927728735</c:v>
                </c:pt>
                <c:pt idx="111">
                  <c:v>113.37929527995844</c:v>
                </c:pt>
                <c:pt idx="112">
                  <c:v>113.69086056016602</c:v>
                </c:pt>
                <c:pt idx="113">
                  <c:v>115.74036993107623</c:v>
                </c:pt>
                <c:pt idx="114">
                  <c:v>115.67732873969354</c:v>
                </c:pt>
                <c:pt idx="115">
                  <c:v>115.98333719756036</c:v>
                </c:pt>
                <c:pt idx="116">
                  <c:v>115.03944385789097</c:v>
                </c:pt>
                <c:pt idx="117">
                  <c:v>114.50388115298315</c:v>
                </c:pt>
                <c:pt idx="118">
                  <c:v>114.23638722237446</c:v>
                </c:pt>
                <c:pt idx="119">
                  <c:v>115.02909667146342</c:v>
                </c:pt>
                <c:pt idx="120">
                  <c:v>113.28559575842003</c:v>
                </c:pt>
                <c:pt idx="121">
                  <c:v>113.36626548964229</c:v>
                </c:pt>
                <c:pt idx="122">
                  <c:v>113.62724452509288</c:v>
                </c:pt>
                <c:pt idx="123">
                  <c:v>113.49924599669275</c:v>
                </c:pt>
                <c:pt idx="124">
                  <c:v>113.57665828033593</c:v>
                </c:pt>
                <c:pt idx="125">
                  <c:v>115.84556632642307</c:v>
                </c:pt>
                <c:pt idx="126">
                  <c:v>115.28394404088289</c:v>
                </c:pt>
                <c:pt idx="127">
                  <c:v>115.28739310302541</c:v>
                </c:pt>
                <c:pt idx="128">
                  <c:v>114.31667372446977</c:v>
                </c:pt>
                <c:pt idx="129">
                  <c:v>113.40631293340819</c:v>
                </c:pt>
                <c:pt idx="130">
                  <c:v>112.83127762842486</c:v>
                </c:pt>
                <c:pt idx="131">
                  <c:v>112.39765387128485</c:v>
                </c:pt>
                <c:pt idx="132">
                  <c:v>110.69190102724566</c:v>
                </c:pt>
                <c:pt idx="133">
                  <c:v>109.59529088048808</c:v>
                </c:pt>
                <c:pt idx="134">
                  <c:v>109.51979474247962</c:v>
                </c:pt>
                <c:pt idx="135">
                  <c:v>108.40268183743038</c:v>
                </c:pt>
                <c:pt idx="136">
                  <c:v>107.78587455760989</c:v>
                </c:pt>
                <c:pt idx="137">
                  <c:v>108.84722762468839</c:v>
                </c:pt>
                <c:pt idx="138">
                  <c:v>108.11870905436297</c:v>
                </c:pt>
                <c:pt idx="139">
                  <c:v>107.87229272573633</c:v>
                </c:pt>
                <c:pt idx="140">
                  <c:v>106.51642807459938</c:v>
                </c:pt>
                <c:pt idx="141">
                  <c:v>105.0618819232737</c:v>
                </c:pt>
                <c:pt idx="142">
                  <c:v>103.83344095684647</c:v>
                </c:pt>
                <c:pt idx="143">
                  <c:v>103.29557887717698</c:v>
                </c:pt>
                <c:pt idx="144">
                  <c:v>101.92725927941426</c:v>
                </c:pt>
                <c:pt idx="145">
                  <c:v>100.87433725312857</c:v>
                </c:pt>
                <c:pt idx="146">
                  <c:v>101.11021478076421</c:v>
                </c:pt>
                <c:pt idx="147">
                  <c:v>100.68617175179781</c:v>
                </c:pt>
                <c:pt idx="148">
                  <c:v>100.97474328438858</c:v>
                </c:pt>
                <c:pt idx="149">
                  <c:v>102.34497902778602</c:v>
                </c:pt>
                <c:pt idx="150">
                  <c:v>101.94737880857896</c:v>
                </c:pt>
                <c:pt idx="151">
                  <c:v>102.44710959011729</c:v>
                </c:pt>
                <c:pt idx="152">
                  <c:v>101.50091687568622</c:v>
                </c:pt>
                <c:pt idx="153">
                  <c:v>100.75055424512485</c:v>
                </c:pt>
                <c:pt idx="154">
                  <c:v>100.26711070148176</c:v>
                </c:pt>
                <c:pt idx="155">
                  <c:v>99.749942994667364</c:v>
                </c:pt>
                <c:pt idx="156">
                  <c:v>97.646206702294208</c:v>
                </c:pt>
                <c:pt idx="157">
                  <c:v>96.806743299717752</c:v>
                </c:pt>
                <c:pt idx="158">
                  <c:v>96.68181060433318</c:v>
                </c:pt>
                <c:pt idx="159">
                  <c:v>96.641763160567251</c:v>
                </c:pt>
                <c:pt idx="160">
                  <c:v>96.854646940586079</c:v>
                </c:pt>
                <c:pt idx="161">
                  <c:v>97.825366319141722</c:v>
                </c:pt>
                <c:pt idx="162">
                  <c:v>97.590446864323482</c:v>
                </c:pt>
                <c:pt idx="163">
                  <c:v>97.682421854790647</c:v>
                </c:pt>
                <c:pt idx="164">
                  <c:v>96.993567499104202</c:v>
                </c:pt>
                <c:pt idx="165">
                  <c:v>96.427921307731069</c:v>
                </c:pt>
                <c:pt idx="166">
                  <c:v>96.043350878840201</c:v>
                </c:pt>
                <c:pt idx="167">
                  <c:v>95.867831938698671</c:v>
                </c:pt>
                <c:pt idx="168">
                  <c:v>94.643606492667871</c:v>
                </c:pt>
                <c:pt idx="169">
                  <c:v>94.453716460265852</c:v>
                </c:pt>
                <c:pt idx="170">
                  <c:v>94.810694392016572</c:v>
                </c:pt>
                <c:pt idx="171">
                  <c:v>95.361586262002263</c:v>
                </c:pt>
                <c:pt idx="172">
                  <c:v>95.941603545635871</c:v>
                </c:pt>
                <c:pt idx="173">
                  <c:v>97.144368160557676</c:v>
                </c:pt>
                <c:pt idx="174">
                  <c:v>97.880551313422032</c:v>
                </c:pt>
                <c:pt idx="175">
                  <c:v>98.274894085050036</c:v>
                </c:pt>
                <c:pt idx="176">
                  <c:v>97.441370733941255</c:v>
                </c:pt>
                <c:pt idx="177">
                  <c:v>97.035914317631793</c:v>
                </c:pt>
                <c:pt idx="178">
                  <c:v>96.748875701548826</c:v>
                </c:pt>
                <c:pt idx="179">
                  <c:v>96.852730794951341</c:v>
                </c:pt>
                <c:pt idx="180">
                  <c:v>95.225923151063171</c:v>
                </c:pt>
                <c:pt idx="181">
                  <c:v>95.585200457575581</c:v>
                </c:pt>
                <c:pt idx="182">
                  <c:v>95.813796631799207</c:v>
                </c:pt>
                <c:pt idx="183">
                  <c:v>96.142032379028947</c:v>
                </c:pt>
                <c:pt idx="184">
                  <c:v>96.326940432780646</c:v>
                </c:pt>
                <c:pt idx="185">
                  <c:v>98.068525200189313</c:v>
                </c:pt>
                <c:pt idx="186">
                  <c:v>98.327396475441716</c:v>
                </c:pt>
                <c:pt idx="187">
                  <c:v>98.634363006125909</c:v>
                </c:pt>
                <c:pt idx="188">
                  <c:v>97.638542119755272</c:v>
                </c:pt>
                <c:pt idx="189">
                  <c:v>96.977088646645498</c:v>
                </c:pt>
                <c:pt idx="190">
                  <c:v>96.676062167428981</c:v>
                </c:pt>
                <c:pt idx="191">
                  <c:v>96.720325131591295</c:v>
                </c:pt>
                <c:pt idx="192">
                  <c:v>96.098535873120511</c:v>
                </c:pt>
                <c:pt idx="193">
                  <c:v>95.623714984833711</c:v>
                </c:pt>
                <c:pt idx="194">
                  <c:v>95.977435469005385</c:v>
                </c:pt>
                <c:pt idx="195">
                  <c:v>96.173648782002033</c:v>
                </c:pt>
                <c:pt idx="196">
                  <c:v>96.50092645641439</c:v>
                </c:pt>
                <c:pt idx="197">
                  <c:v>98.45884406598438</c:v>
                </c:pt>
                <c:pt idx="198">
                  <c:v>98.434700630986754</c:v>
                </c:pt>
                <c:pt idx="199">
                  <c:v>98.532232443794655</c:v>
                </c:pt>
                <c:pt idx="200">
                  <c:v>97.535453484606649</c:v>
                </c:pt>
                <c:pt idx="201">
                  <c:v>96.930909536848446</c:v>
                </c:pt>
                <c:pt idx="202">
                  <c:v>96.415083131978363</c:v>
                </c:pt>
                <c:pt idx="203">
                  <c:v>96.359131679444161</c:v>
                </c:pt>
                <c:pt idx="204">
                  <c:v>95.63157118193611</c:v>
                </c:pt>
                <c:pt idx="205">
                  <c:v>95.167480709203829</c:v>
                </c:pt>
                <c:pt idx="206">
                  <c:v>95.091792956631878</c:v>
                </c:pt>
                <c:pt idx="207">
                  <c:v>95.361969491129202</c:v>
                </c:pt>
                <c:pt idx="208">
                  <c:v>95.749414138472176</c:v>
                </c:pt>
                <c:pt idx="209">
                  <c:v>97.64218279646127</c:v>
                </c:pt>
                <c:pt idx="210">
                  <c:v>97.593704311902513</c:v>
                </c:pt>
                <c:pt idx="211">
                  <c:v>97.56074660698512</c:v>
                </c:pt>
                <c:pt idx="212">
                  <c:v>96.430412297056222</c:v>
                </c:pt>
                <c:pt idx="213">
                  <c:v>95.682540655820006</c:v>
                </c:pt>
                <c:pt idx="214">
                  <c:v>95.512386923455722</c:v>
                </c:pt>
                <c:pt idx="215">
                  <c:v>95.496482914687448</c:v>
                </c:pt>
                <c:pt idx="216">
                  <c:v>95.026260775924015</c:v>
                </c:pt>
                <c:pt idx="217">
                  <c:v>94.664875709213405</c:v>
                </c:pt>
                <c:pt idx="218">
                  <c:v>94.631534775169058</c:v>
                </c:pt>
                <c:pt idx="219">
                  <c:v>94.607966183861834</c:v>
                </c:pt>
                <c:pt idx="220">
                  <c:v>94.66602539659425</c:v>
                </c:pt>
                <c:pt idx="221">
                  <c:v>96.233815754932635</c:v>
                </c:pt>
                <c:pt idx="222">
                  <c:v>95.838514910487262</c:v>
                </c:pt>
                <c:pt idx="223">
                  <c:v>95.632912483880432</c:v>
                </c:pt>
                <c:pt idx="224">
                  <c:v>94.387034592177145</c:v>
                </c:pt>
                <c:pt idx="225">
                  <c:v>93.137707638331349</c:v>
                </c:pt>
                <c:pt idx="226">
                  <c:v>92.250148980323104</c:v>
                </c:pt>
                <c:pt idx="227">
                  <c:v>91.275597310497986</c:v>
                </c:pt>
                <c:pt idx="228">
                  <c:v>88.739003719238667</c:v>
                </c:pt>
                <c:pt idx="229">
                  <c:v>86.395749222523904</c:v>
                </c:pt>
                <c:pt idx="230">
                  <c:v>84.832940842835811</c:v>
                </c:pt>
                <c:pt idx="231">
                  <c:v>83.212264864978806</c:v>
                </c:pt>
                <c:pt idx="232">
                  <c:v>82.512871708301319</c:v>
                </c:pt>
                <c:pt idx="233">
                  <c:v>82.971596973256354</c:v>
                </c:pt>
                <c:pt idx="234">
                  <c:v>82.545829413218712</c:v>
                </c:pt>
                <c:pt idx="235">
                  <c:v>82.688773877569787</c:v>
                </c:pt>
                <c:pt idx="236">
                  <c:v>82.285425221458524</c:v>
                </c:pt>
                <c:pt idx="237">
                  <c:v>81.578175867678652</c:v>
                </c:pt>
                <c:pt idx="238">
                  <c:v>81.212192051444674</c:v>
                </c:pt>
                <c:pt idx="239">
                  <c:v>81.024984622931285</c:v>
                </c:pt>
                <c:pt idx="240">
                  <c:v>80.148347995041007</c:v>
                </c:pt>
                <c:pt idx="241">
                  <c:v>79.905380728556892</c:v>
                </c:pt>
                <c:pt idx="242">
                  <c:v>80.329232142959796</c:v>
                </c:pt>
                <c:pt idx="243">
                  <c:v>80.819573810887917</c:v>
                </c:pt>
                <c:pt idx="244">
                  <c:v>81.475662076220445</c:v>
                </c:pt>
                <c:pt idx="245">
                  <c:v>83.219737832954252</c:v>
                </c:pt>
                <c:pt idx="246">
                  <c:v>83.830605061307082</c:v>
                </c:pt>
                <c:pt idx="247">
                  <c:v>84.260204912614185</c:v>
                </c:pt>
                <c:pt idx="248">
                  <c:v>83.574224775379818</c:v>
                </c:pt>
                <c:pt idx="249">
                  <c:v>83.224528197041096</c:v>
                </c:pt>
                <c:pt idx="250">
                  <c:v>83.339880164251994</c:v>
                </c:pt>
                <c:pt idx="251">
                  <c:v>83.347927975917884</c:v>
                </c:pt>
                <c:pt idx="252">
                  <c:v>82.946303850877882</c:v>
                </c:pt>
                <c:pt idx="253">
                  <c:v>82.89571760612094</c:v>
                </c:pt>
                <c:pt idx="254">
                  <c:v>83.244456111642307</c:v>
                </c:pt>
                <c:pt idx="255">
                  <c:v>83.925262655662877</c:v>
                </c:pt>
                <c:pt idx="256">
                  <c:v>84.497040513067162</c:v>
                </c:pt>
                <c:pt idx="257">
                  <c:v>86.134195343382885</c:v>
                </c:pt>
                <c:pt idx="258">
                  <c:v>86.871911412755011</c:v>
                </c:pt>
                <c:pt idx="259">
                  <c:v>86.988796296473708</c:v>
                </c:pt>
                <c:pt idx="260">
                  <c:v>86.017310459664174</c:v>
                </c:pt>
                <c:pt idx="261">
                  <c:v>85.475424474161727</c:v>
                </c:pt>
                <c:pt idx="262">
                  <c:v>85.534824988838452</c:v>
                </c:pt>
                <c:pt idx="263">
                  <c:v>85.546130248083372</c:v>
                </c:pt>
                <c:pt idx="264">
                  <c:v>85.318875375804055</c:v>
                </c:pt>
                <c:pt idx="265">
                  <c:v>85.193559451292529</c:v>
                </c:pt>
                <c:pt idx="266">
                  <c:v>85.574872432604366</c:v>
                </c:pt>
                <c:pt idx="267">
                  <c:v>86.07747743259479</c:v>
                </c:pt>
                <c:pt idx="268">
                  <c:v>86.483700307158145</c:v>
                </c:pt>
                <c:pt idx="269">
                  <c:v>88.397163338002343</c:v>
                </c:pt>
                <c:pt idx="270">
                  <c:v>88.911265211801165</c:v>
                </c:pt>
                <c:pt idx="271">
                  <c:v>88.815074700937572</c:v>
                </c:pt>
                <c:pt idx="272">
                  <c:v>87.692979817238026</c:v>
                </c:pt>
                <c:pt idx="273">
                  <c:v>87.264338038748306</c:v>
                </c:pt>
                <c:pt idx="274">
                  <c:v>87.02386176158933</c:v>
                </c:pt>
                <c:pt idx="275">
                  <c:v>87.067741496624706</c:v>
                </c:pt>
                <c:pt idx="276">
                  <c:v>86.38406073415203</c:v>
                </c:pt>
                <c:pt idx="277">
                  <c:v>86.13036305211341</c:v>
                </c:pt>
                <c:pt idx="278">
                  <c:v>86.306840065072308</c:v>
                </c:pt>
                <c:pt idx="279">
                  <c:v>86.483891921721622</c:v>
                </c:pt>
                <c:pt idx="280">
                  <c:v>86.838762093274141</c:v>
                </c:pt>
                <c:pt idx="281">
                  <c:v>88.361523029196306</c:v>
                </c:pt>
                <c:pt idx="282">
                  <c:v>88.711411222098519</c:v>
                </c:pt>
                <c:pt idx="283">
                  <c:v>88.715243513367994</c:v>
                </c:pt>
                <c:pt idx="284">
                  <c:v>87.593148629668448</c:v>
                </c:pt>
                <c:pt idx="285">
                  <c:v>87.267595486327338</c:v>
                </c:pt>
                <c:pt idx="286">
                  <c:v>87.338492874812459</c:v>
                </c:pt>
                <c:pt idx="287">
                  <c:v>87.408815419607151</c:v>
                </c:pt>
                <c:pt idx="288">
                  <c:v>86.848151206884324</c:v>
                </c:pt>
                <c:pt idx="289">
                  <c:v>86.63354289579425</c:v>
                </c:pt>
                <c:pt idx="290">
                  <c:v>86.969059996435973</c:v>
                </c:pt>
                <c:pt idx="291">
                  <c:v>87.388695890442463</c:v>
                </c:pt>
                <c:pt idx="292">
                  <c:v>87.967371872131778</c:v>
                </c:pt>
                <c:pt idx="293">
                  <c:v>89.365583341796309</c:v>
                </c:pt>
                <c:pt idx="294">
                  <c:v>90.05501254117317</c:v>
                </c:pt>
                <c:pt idx="295">
                  <c:v>89.945983854556872</c:v>
                </c:pt>
                <c:pt idx="296">
                  <c:v>88.80204491062139</c:v>
                </c:pt>
                <c:pt idx="297">
                  <c:v>88.491629317794676</c:v>
                </c:pt>
                <c:pt idx="298">
                  <c:v>88.454839321607807</c:v>
                </c:pt>
                <c:pt idx="299">
                  <c:v>88.615412325798417</c:v>
                </c:pt>
                <c:pt idx="300">
                  <c:v>88.147681176360123</c:v>
                </c:pt>
                <c:pt idx="301">
                  <c:v>88.031945980022257</c:v>
                </c:pt>
                <c:pt idx="302">
                  <c:v>88.182171797785315</c:v>
                </c:pt>
                <c:pt idx="303">
                  <c:v>88.478982756605433</c:v>
                </c:pt>
                <c:pt idx="304">
                  <c:v>88.778667933877642</c:v>
                </c:pt>
                <c:pt idx="305">
                  <c:v>90.295488818332146</c:v>
                </c:pt>
                <c:pt idx="306">
                  <c:v>90.900990838907731</c:v>
                </c:pt>
                <c:pt idx="307">
                  <c:v>90.755172156104564</c:v>
                </c:pt>
                <c:pt idx="308">
                  <c:v>89.567161862570202</c:v>
                </c:pt>
                <c:pt idx="309">
                  <c:v>89.182783048242797</c:v>
                </c:pt>
                <c:pt idx="310">
                  <c:v>89.112652118011582</c:v>
                </c:pt>
                <c:pt idx="311">
                  <c:v>89.181633360861952</c:v>
                </c:pt>
                <c:pt idx="312">
                  <c:v>88.346385478681924</c:v>
                </c:pt>
                <c:pt idx="313">
                  <c:v>87.981742964392268</c:v>
                </c:pt>
                <c:pt idx="314">
                  <c:v>88.154004456954752</c:v>
                </c:pt>
                <c:pt idx="315">
                  <c:v>88.154579300645167</c:v>
                </c:pt>
                <c:pt idx="316">
                  <c:v>88.376660579710702</c:v>
                </c:pt>
                <c:pt idx="317">
                  <c:v>89.835997095123219</c:v>
                </c:pt>
                <c:pt idx="318">
                  <c:v>90.286291319285425</c:v>
                </c:pt>
                <c:pt idx="319">
                  <c:v>90.073982382957027</c:v>
                </c:pt>
                <c:pt idx="320">
                  <c:v>88.86182865442504</c:v>
                </c:pt>
                <c:pt idx="321">
                  <c:v>88.443725676926348</c:v>
                </c:pt>
                <c:pt idx="322">
                  <c:v>88.312469700947148</c:v>
                </c:pt>
                <c:pt idx="323">
                  <c:v>88.469976872122189</c:v>
                </c:pt>
                <c:pt idx="324">
                  <c:v>88.152471540446967</c:v>
                </c:pt>
                <c:pt idx="325">
                  <c:v>87.953000779871275</c:v>
                </c:pt>
                <c:pt idx="326">
                  <c:v>88.335846677690881</c:v>
                </c:pt>
                <c:pt idx="327">
                  <c:v>88.518838585807885</c:v>
                </c:pt>
                <c:pt idx="328">
                  <c:v>88.737854031857836</c:v>
                </c:pt>
                <c:pt idx="329">
                  <c:v>90.549761344061196</c:v>
                </c:pt>
                <c:pt idx="330">
                  <c:v>91.069803269327693</c:v>
                </c:pt>
                <c:pt idx="331">
                  <c:v>90.949660938029936</c:v>
                </c:pt>
                <c:pt idx="332">
                  <c:v>89.77027329985188</c:v>
                </c:pt>
                <c:pt idx="333">
                  <c:v>89.650130968554137</c:v>
                </c:pt>
                <c:pt idx="334">
                  <c:v>89.655112947204444</c:v>
                </c:pt>
                <c:pt idx="335">
                  <c:v>90.018030930422839</c:v>
                </c:pt>
                <c:pt idx="336">
                  <c:v>89.708381795850016</c:v>
                </c:pt>
                <c:pt idx="337">
                  <c:v>89.699567525930249</c:v>
                </c:pt>
                <c:pt idx="338">
                  <c:v>89.904978337973603</c:v>
                </c:pt>
                <c:pt idx="339">
                  <c:v>90.026845200342606</c:v>
                </c:pt>
                <c:pt idx="340">
                  <c:v>90.394936776774784</c:v>
                </c:pt>
                <c:pt idx="341">
                  <c:v>92.221023566675171</c:v>
                </c:pt>
                <c:pt idx="342">
                  <c:v>92.758119188090774</c:v>
                </c:pt>
                <c:pt idx="343">
                  <c:v>92.788777518246505</c:v>
                </c:pt>
                <c:pt idx="344">
                  <c:v>91.593677485863637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34-442D-8218-CB9D2BE28761}"/>
            </c:ext>
          </c:extLst>
        </c:ser>
        <c:ser>
          <c:idx val="1"/>
          <c:order val="1"/>
          <c:tx>
            <c:strRef>
              <c:f>'Time Series'!$A$3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'Time Series'!$B$1:$MH$1</c:f>
              <c:numCache>
                <c:formatCode>mmm\-yy</c:formatCode>
                <c:ptCount val="345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</c:numCache>
            </c:numRef>
          </c:cat>
          <c:val>
            <c:numRef>
              <c:f>'Time Series'!$B$3:$MH$3</c:f>
              <c:numCache>
                <c:formatCode>General</c:formatCode>
                <c:ptCount val="345"/>
                <c:pt idx="0">
                  <c:v>100</c:v>
                </c:pt>
                <c:pt idx="1">
                  <c:v>98.439139223663673</c:v>
                </c:pt>
                <c:pt idx="2">
                  <c:v>98.495432563138095</c:v>
                </c:pt>
                <c:pt idx="3">
                  <c:v>100.93395767764386</c:v>
                </c:pt>
                <c:pt idx="4">
                  <c:v>101.63762442107418</c:v>
                </c:pt>
                <c:pt idx="5">
                  <c:v>104.34993986847829</c:v>
                </c:pt>
                <c:pt idx="6">
                  <c:v>105.49115938691436</c:v>
                </c:pt>
                <c:pt idx="7">
                  <c:v>105.27622118164837</c:v>
                </c:pt>
                <c:pt idx="8">
                  <c:v>104.52905503953328</c:v>
                </c:pt>
                <c:pt idx="9">
                  <c:v>102.74557969345719</c:v>
                </c:pt>
                <c:pt idx="10">
                  <c:v>101.96003172897316</c:v>
                </c:pt>
                <c:pt idx="11">
                  <c:v>102.07517719607995</c:v>
                </c:pt>
                <c:pt idx="12">
                  <c:v>103.467157953993</c:v>
                </c:pt>
                <c:pt idx="13">
                  <c:v>102.74046211714132</c:v>
                </c:pt>
                <c:pt idx="14">
                  <c:v>102.97587062767073</c:v>
                </c:pt>
                <c:pt idx="15">
                  <c:v>102.99122335661831</c:v>
                </c:pt>
                <c:pt idx="16">
                  <c:v>103.69233131189068</c:v>
                </c:pt>
                <c:pt idx="17">
                  <c:v>107.06481410404032</c:v>
                </c:pt>
                <c:pt idx="18">
                  <c:v>107.9552723829994</c:v>
                </c:pt>
                <c:pt idx="19">
                  <c:v>108.97367006985492</c:v>
                </c:pt>
                <c:pt idx="20">
                  <c:v>107.1518129014099</c:v>
                </c:pt>
                <c:pt idx="21">
                  <c:v>104.4497326066375</c:v>
                </c:pt>
                <c:pt idx="22">
                  <c:v>103.89703436452496</c:v>
                </c:pt>
                <c:pt idx="23">
                  <c:v>104.43693866584785</c:v>
                </c:pt>
                <c:pt idx="24">
                  <c:v>95.61935467362656</c:v>
                </c:pt>
                <c:pt idx="25">
                  <c:v>94.984775210460327</c:v>
                </c:pt>
                <c:pt idx="26">
                  <c:v>95.115273406514675</c:v>
                </c:pt>
                <c:pt idx="27">
                  <c:v>96.297433535477595</c:v>
                </c:pt>
                <c:pt idx="28">
                  <c:v>96.967836032854834</c:v>
                </c:pt>
                <c:pt idx="29">
                  <c:v>99.426831452624043</c:v>
                </c:pt>
                <c:pt idx="30">
                  <c:v>100.34543640132034</c:v>
                </c:pt>
                <c:pt idx="31">
                  <c:v>100.22517335789769</c:v>
                </c:pt>
                <c:pt idx="32">
                  <c:v>99.091630203935424</c:v>
                </c:pt>
                <c:pt idx="33">
                  <c:v>98.848545328932218</c:v>
                </c:pt>
                <c:pt idx="34">
                  <c:v>97.768736726286434</c:v>
                </c:pt>
                <c:pt idx="35">
                  <c:v>98.175584043397052</c:v>
                </c:pt>
                <c:pt idx="36">
                  <c:v>97.205803331542185</c:v>
                </c:pt>
                <c:pt idx="37">
                  <c:v>97.00365906706584</c:v>
                </c:pt>
                <c:pt idx="38">
                  <c:v>97.822471277602929</c:v>
                </c:pt>
                <c:pt idx="39">
                  <c:v>98.027174330237202</c:v>
                </c:pt>
                <c:pt idx="40">
                  <c:v>98.229318594713547</c:v>
                </c:pt>
                <c:pt idx="41">
                  <c:v>99.902766049998732</c:v>
                </c:pt>
                <c:pt idx="42">
                  <c:v>99.953941813157286</c:v>
                </c:pt>
                <c:pt idx="43">
                  <c:v>100.81881221053708</c:v>
                </c:pt>
                <c:pt idx="44">
                  <c:v>100.37102428289961</c:v>
                </c:pt>
                <c:pt idx="45">
                  <c:v>98.725723497351652</c:v>
                </c:pt>
                <c:pt idx="46">
                  <c:v>98.285611934187969</c:v>
                </c:pt>
                <c:pt idx="47">
                  <c:v>98.953455643407281</c:v>
                </c:pt>
                <c:pt idx="48">
                  <c:v>105.26086845270079</c:v>
                </c:pt>
                <c:pt idx="49">
                  <c:v>104.98196054348661</c:v>
                </c:pt>
                <c:pt idx="50">
                  <c:v>105.36577876717585</c:v>
                </c:pt>
                <c:pt idx="51">
                  <c:v>105.21481026585808</c:v>
                </c:pt>
                <c:pt idx="52">
                  <c:v>106.06944551060617</c:v>
                </c:pt>
                <c:pt idx="53">
                  <c:v>109.12719735933064</c:v>
                </c:pt>
                <c:pt idx="54">
                  <c:v>110.00230290934215</c:v>
                </c:pt>
                <c:pt idx="55">
                  <c:v>110.57035388040224</c:v>
                </c:pt>
                <c:pt idx="56">
                  <c:v>109.0453161382769</c:v>
                </c:pt>
                <c:pt idx="57">
                  <c:v>108.38003121721553</c:v>
                </c:pt>
                <c:pt idx="58">
                  <c:v>108.33909060668867</c:v>
                </c:pt>
                <c:pt idx="59">
                  <c:v>109.12207978301475</c:v>
                </c:pt>
                <c:pt idx="60">
                  <c:v>108.94552340011769</c:v>
                </c:pt>
                <c:pt idx="61">
                  <c:v>108.98134643432871</c:v>
                </c:pt>
                <c:pt idx="62">
                  <c:v>109.21675494485812</c:v>
                </c:pt>
                <c:pt idx="63">
                  <c:v>108.71523246590415</c:v>
                </c:pt>
                <c:pt idx="64">
                  <c:v>108.86364217906399</c:v>
                </c:pt>
                <c:pt idx="65">
                  <c:v>111.24075637777948</c:v>
                </c:pt>
                <c:pt idx="66">
                  <c:v>111.62457460146875</c:v>
                </c:pt>
                <c:pt idx="67">
                  <c:v>111.59131035541567</c:v>
                </c:pt>
                <c:pt idx="68">
                  <c:v>110.43985568434789</c:v>
                </c:pt>
                <c:pt idx="69">
                  <c:v>108.57194032906017</c:v>
                </c:pt>
                <c:pt idx="70">
                  <c:v>108.22650392773983</c:v>
                </c:pt>
                <c:pt idx="71">
                  <c:v>108.44144213300582</c:v>
                </c:pt>
                <c:pt idx="72">
                  <c:v>109.28328343696425</c:v>
                </c:pt>
                <c:pt idx="73">
                  <c:v>108.41841303958446</c:v>
                </c:pt>
                <c:pt idx="74">
                  <c:v>108.83805429748472</c:v>
                </c:pt>
                <c:pt idx="75">
                  <c:v>109.07858038432998</c:v>
                </c:pt>
                <c:pt idx="76">
                  <c:v>109.24746040275326</c:v>
                </c:pt>
                <c:pt idx="77">
                  <c:v>111.10769939356722</c:v>
                </c:pt>
                <c:pt idx="78">
                  <c:v>111.92907039226223</c:v>
                </c:pt>
                <c:pt idx="79">
                  <c:v>111.80624856068167</c:v>
                </c:pt>
                <c:pt idx="80">
                  <c:v>110.78529208566823</c:v>
                </c:pt>
                <c:pt idx="81">
                  <c:v>110.15838898697577</c:v>
                </c:pt>
                <c:pt idx="82">
                  <c:v>109.4137816330186</c:v>
                </c:pt>
                <c:pt idx="83">
                  <c:v>110.00230290934215</c:v>
                </c:pt>
                <c:pt idx="84">
                  <c:v>108.12671118958062</c:v>
                </c:pt>
                <c:pt idx="85">
                  <c:v>107.23881169877947</c:v>
                </c:pt>
                <c:pt idx="86">
                  <c:v>108.51308820142779</c:v>
                </c:pt>
                <c:pt idx="87">
                  <c:v>107.88874389089327</c:v>
                </c:pt>
                <c:pt idx="88">
                  <c:v>108.66661549090351</c:v>
                </c:pt>
                <c:pt idx="89">
                  <c:v>111.06419999488242</c:v>
                </c:pt>
                <c:pt idx="90">
                  <c:v>112.01862797778972</c:v>
                </c:pt>
                <c:pt idx="91">
                  <c:v>111.95977585015737</c:v>
                </c:pt>
                <c:pt idx="92">
                  <c:v>110.84926178961642</c:v>
                </c:pt>
                <c:pt idx="93">
                  <c:v>110.13791868171235</c:v>
                </c:pt>
                <c:pt idx="94">
                  <c:v>109.55195619354674</c:v>
                </c:pt>
                <c:pt idx="95">
                  <c:v>109.77201197512858</c:v>
                </c:pt>
                <c:pt idx="96">
                  <c:v>114.87679435019575</c:v>
                </c:pt>
                <c:pt idx="97">
                  <c:v>113.92236636728845</c:v>
                </c:pt>
                <c:pt idx="98">
                  <c:v>114.88447071466953</c:v>
                </c:pt>
                <c:pt idx="99">
                  <c:v>114.32921368439908</c:v>
                </c:pt>
                <c:pt idx="100">
                  <c:v>114.24989125150329</c:v>
                </c:pt>
                <c:pt idx="101">
                  <c:v>117.50466978838823</c:v>
                </c:pt>
                <c:pt idx="102">
                  <c:v>118.32859957524116</c:v>
                </c:pt>
                <c:pt idx="103">
                  <c:v>118.1699547094496</c:v>
                </c:pt>
                <c:pt idx="104">
                  <c:v>116.76262122258898</c:v>
                </c:pt>
                <c:pt idx="105">
                  <c:v>114.31641974360942</c:v>
                </c:pt>
                <c:pt idx="106">
                  <c:v>114.56973977124434</c:v>
                </c:pt>
                <c:pt idx="107">
                  <c:v>114.78467797651032</c:v>
                </c:pt>
                <c:pt idx="108">
                  <c:v>113.87886696860367</c:v>
                </c:pt>
                <c:pt idx="109">
                  <c:v>114.20895064097643</c:v>
                </c:pt>
                <c:pt idx="110">
                  <c:v>114.51344643176991</c:v>
                </c:pt>
                <c:pt idx="111">
                  <c:v>112.70694199227248</c:v>
                </c:pt>
                <c:pt idx="112">
                  <c:v>114.05542335150074</c:v>
                </c:pt>
                <c:pt idx="113">
                  <c:v>117.32811340549117</c:v>
                </c:pt>
                <c:pt idx="114">
                  <c:v>117.03641155548732</c:v>
                </c:pt>
                <c:pt idx="115">
                  <c:v>117.04152913180317</c:v>
                </c:pt>
                <c:pt idx="116">
                  <c:v>116.16386479363373</c:v>
                </c:pt>
                <c:pt idx="117">
                  <c:v>113.97865970676288</c:v>
                </c:pt>
                <c:pt idx="118">
                  <c:v>114.18848033571301</c:v>
                </c:pt>
                <c:pt idx="119">
                  <c:v>115.45252168572964</c:v>
                </c:pt>
                <c:pt idx="120">
                  <c:v>114.10148153834344</c:v>
                </c:pt>
                <c:pt idx="121">
                  <c:v>113.39269721859728</c:v>
                </c:pt>
                <c:pt idx="122">
                  <c:v>114.00424758834215</c:v>
                </c:pt>
                <c:pt idx="123">
                  <c:v>113.6306645172846</c:v>
                </c:pt>
                <c:pt idx="124">
                  <c:v>113.9274839436043</c:v>
                </c:pt>
                <c:pt idx="125">
                  <c:v>116.69097515416698</c:v>
                </c:pt>
                <c:pt idx="126">
                  <c:v>116.96476548706534</c:v>
                </c:pt>
                <c:pt idx="127">
                  <c:v>116.97500063969703</c:v>
                </c:pt>
                <c:pt idx="128">
                  <c:v>114.95099920677568</c:v>
                </c:pt>
                <c:pt idx="129">
                  <c:v>113.90957242649881</c:v>
                </c:pt>
                <c:pt idx="130">
                  <c:v>113.9453954607098</c:v>
                </c:pt>
                <c:pt idx="131">
                  <c:v>113.78163301860238</c:v>
                </c:pt>
                <c:pt idx="132">
                  <c:v>113.50272510938819</c:v>
                </c:pt>
                <c:pt idx="133">
                  <c:v>111.68598551725904</c:v>
                </c:pt>
                <c:pt idx="134">
                  <c:v>114.8640004094061</c:v>
                </c:pt>
                <c:pt idx="135">
                  <c:v>110.87996724751157</c:v>
                </c:pt>
                <c:pt idx="136">
                  <c:v>110.35541567513624</c:v>
                </c:pt>
                <c:pt idx="137">
                  <c:v>112.39732862516311</c:v>
                </c:pt>
                <c:pt idx="138">
                  <c:v>113.76883907781274</c:v>
                </c:pt>
                <c:pt idx="139">
                  <c:v>112.61226683042911</c:v>
                </c:pt>
                <c:pt idx="140">
                  <c:v>110.16350656329163</c:v>
                </c:pt>
                <c:pt idx="141">
                  <c:v>109.02740462117141</c:v>
                </c:pt>
                <c:pt idx="142">
                  <c:v>107.8196566106292</c:v>
                </c:pt>
                <c:pt idx="143">
                  <c:v>107.44607353957166</c:v>
                </c:pt>
                <c:pt idx="144">
                  <c:v>105.62165758296871</c:v>
                </c:pt>
                <c:pt idx="145">
                  <c:v>104.60837747242905</c:v>
                </c:pt>
                <c:pt idx="146">
                  <c:v>104.36529259742586</c:v>
                </c:pt>
                <c:pt idx="147">
                  <c:v>105.6753921342852</c:v>
                </c:pt>
                <c:pt idx="148">
                  <c:v>105.60374606586321</c:v>
                </c:pt>
                <c:pt idx="149">
                  <c:v>108.13950513037025</c:v>
                </c:pt>
                <c:pt idx="150">
                  <c:v>108.98134643432871</c:v>
                </c:pt>
                <c:pt idx="151">
                  <c:v>108.82014278037921</c:v>
                </c:pt>
                <c:pt idx="152">
                  <c:v>107.23625291062153</c:v>
                </c:pt>
                <c:pt idx="153">
                  <c:v>106.2971776566618</c:v>
                </c:pt>
                <c:pt idx="154">
                  <c:v>105.41183695401857</c:v>
                </c:pt>
                <c:pt idx="155">
                  <c:v>104.83866840664263</c:v>
                </c:pt>
                <c:pt idx="156">
                  <c:v>92.991479235434099</c:v>
                </c:pt>
                <c:pt idx="157">
                  <c:v>92.681865868324763</c:v>
                </c:pt>
                <c:pt idx="158">
                  <c:v>92.060080345948165</c:v>
                </c:pt>
                <c:pt idx="159">
                  <c:v>91.640439088047899</c:v>
                </c:pt>
                <c:pt idx="160">
                  <c:v>92.029374888053013</c:v>
                </c:pt>
                <c:pt idx="161">
                  <c:v>92.845628310432176</c:v>
                </c:pt>
                <c:pt idx="162">
                  <c:v>95.038509761776822</c:v>
                </c:pt>
                <c:pt idx="163">
                  <c:v>94.772395793352274</c:v>
                </c:pt>
                <c:pt idx="164">
                  <c:v>93.623499910442405</c:v>
                </c:pt>
                <c:pt idx="165">
                  <c:v>91.837465776208376</c:v>
                </c:pt>
                <c:pt idx="166">
                  <c:v>91.474117857782559</c:v>
                </c:pt>
                <c:pt idx="167">
                  <c:v>91.292443898569644</c:v>
                </c:pt>
                <c:pt idx="168">
                  <c:v>85.079706251119475</c:v>
                </c:pt>
                <c:pt idx="169">
                  <c:v>84.956884419538909</c:v>
                </c:pt>
                <c:pt idx="170">
                  <c:v>85.084823827435329</c:v>
                </c:pt>
                <c:pt idx="171">
                  <c:v>85.527494178756939</c:v>
                </c:pt>
                <c:pt idx="172">
                  <c:v>85.926665131393776</c:v>
                </c:pt>
                <c:pt idx="173">
                  <c:v>87.707581689311937</c:v>
                </c:pt>
                <c:pt idx="174">
                  <c:v>88.585246027481389</c:v>
                </c:pt>
                <c:pt idx="175">
                  <c:v>88.864153936695573</c:v>
                </c:pt>
                <c:pt idx="176">
                  <c:v>88.352396305109906</c:v>
                </c:pt>
                <c:pt idx="177">
                  <c:v>87.211176786673832</c:v>
                </c:pt>
                <c:pt idx="178">
                  <c:v>87.185588905094548</c:v>
                </c:pt>
                <c:pt idx="179">
                  <c:v>87.152324659041483</c:v>
                </c:pt>
                <c:pt idx="180">
                  <c:v>86.771065223510149</c:v>
                </c:pt>
                <c:pt idx="181">
                  <c:v>86.264425168240322</c:v>
                </c:pt>
                <c:pt idx="182">
                  <c:v>86.282336685345811</c:v>
                </c:pt>
                <c:pt idx="183">
                  <c:v>86.591950052455161</c:v>
                </c:pt>
                <c:pt idx="184">
                  <c:v>86.827358562984571</c:v>
                </c:pt>
                <c:pt idx="185">
                  <c:v>89.232619431437271</c:v>
                </c:pt>
                <c:pt idx="186">
                  <c:v>89.352882474859911</c:v>
                </c:pt>
                <c:pt idx="187">
                  <c:v>89.844169801182161</c:v>
                </c:pt>
                <c:pt idx="188">
                  <c:v>88.569893298533813</c:v>
                </c:pt>
                <c:pt idx="189">
                  <c:v>87.720375630101586</c:v>
                </c:pt>
                <c:pt idx="190">
                  <c:v>87.774110181418081</c:v>
                </c:pt>
                <c:pt idx="191">
                  <c:v>87.809933215629073</c:v>
                </c:pt>
                <c:pt idx="192">
                  <c:v>88.25004477879277</c:v>
                </c:pt>
                <c:pt idx="193">
                  <c:v>88.116987794580481</c:v>
                </c:pt>
                <c:pt idx="194">
                  <c:v>88.101635065632919</c:v>
                </c:pt>
                <c:pt idx="195">
                  <c:v>87.991607174841988</c:v>
                </c:pt>
                <c:pt idx="196">
                  <c:v>88.060694455106059</c:v>
                </c:pt>
                <c:pt idx="197">
                  <c:v>90.703922622246097</c:v>
                </c:pt>
                <c:pt idx="198">
                  <c:v>91.092858422251226</c:v>
                </c:pt>
                <c:pt idx="199">
                  <c:v>89.938844963025517</c:v>
                </c:pt>
                <c:pt idx="200">
                  <c:v>89.414293390650187</c:v>
                </c:pt>
                <c:pt idx="201">
                  <c:v>88.754126045904655</c:v>
                </c:pt>
                <c:pt idx="202">
                  <c:v>88.549422993270383</c:v>
                </c:pt>
                <c:pt idx="203">
                  <c:v>88.475218136690458</c:v>
                </c:pt>
                <c:pt idx="204">
                  <c:v>88.33704357616233</c:v>
                </c:pt>
                <c:pt idx="205">
                  <c:v>87.789462910365643</c:v>
                </c:pt>
                <c:pt idx="206">
                  <c:v>87.953225352473069</c:v>
                </c:pt>
                <c:pt idx="207">
                  <c:v>88.718303011693664</c:v>
                </c:pt>
                <c:pt idx="208">
                  <c:v>89.265883677490336</c:v>
                </c:pt>
                <c:pt idx="209">
                  <c:v>91.753025766996757</c:v>
                </c:pt>
                <c:pt idx="210">
                  <c:v>91.865612445945601</c:v>
                </c:pt>
                <c:pt idx="211">
                  <c:v>90.501778357769751</c:v>
                </c:pt>
                <c:pt idx="212">
                  <c:v>90.61436503671861</c:v>
                </c:pt>
                <c:pt idx="213">
                  <c:v>89.590849773547248</c:v>
                </c:pt>
                <c:pt idx="214">
                  <c:v>89.396381873544698</c:v>
                </c:pt>
                <c:pt idx="215">
                  <c:v>89.314500652490977</c:v>
                </c:pt>
                <c:pt idx="216">
                  <c:v>89.140503057751857</c:v>
                </c:pt>
                <c:pt idx="217">
                  <c:v>88.736214528799167</c:v>
                </c:pt>
                <c:pt idx="218">
                  <c:v>88.70039149458816</c:v>
                </c:pt>
                <c:pt idx="219">
                  <c:v>88.695273918272306</c:v>
                </c:pt>
                <c:pt idx="220">
                  <c:v>89.148179422225638</c:v>
                </c:pt>
                <c:pt idx="221">
                  <c:v>91.103093574882934</c:v>
                </c:pt>
                <c:pt idx="222">
                  <c:v>90.893272945932807</c:v>
                </c:pt>
                <c:pt idx="223">
                  <c:v>90.962360226196864</c:v>
                </c:pt>
                <c:pt idx="224">
                  <c:v>89.227501855121417</c:v>
                </c:pt>
                <c:pt idx="225">
                  <c:v>88.454747831427042</c:v>
                </c:pt>
                <c:pt idx="226">
                  <c:v>88.298661753793411</c:v>
                </c:pt>
                <c:pt idx="227">
                  <c:v>87.339116194570252</c:v>
                </c:pt>
                <c:pt idx="228">
                  <c:v>86.016222716921263</c:v>
                </c:pt>
                <c:pt idx="229">
                  <c:v>84.263452828740299</c:v>
                </c:pt>
                <c:pt idx="230">
                  <c:v>83.401141219518436</c:v>
                </c:pt>
                <c:pt idx="231">
                  <c:v>79.396637752360476</c:v>
                </c:pt>
                <c:pt idx="232">
                  <c:v>81.469256160282484</c:v>
                </c:pt>
                <c:pt idx="233">
                  <c:v>82.344361710293995</c:v>
                </c:pt>
                <c:pt idx="234">
                  <c:v>83.078733911619466</c:v>
                </c:pt>
                <c:pt idx="235">
                  <c:v>83.708195798469845</c:v>
                </c:pt>
                <c:pt idx="236">
                  <c:v>83.370435761623298</c:v>
                </c:pt>
                <c:pt idx="237">
                  <c:v>82.899618740564478</c:v>
                </c:pt>
                <c:pt idx="238">
                  <c:v>83.268084235306162</c:v>
                </c:pt>
                <c:pt idx="239">
                  <c:v>83.401141219518436</c:v>
                </c:pt>
                <c:pt idx="240">
                  <c:v>81.981013791868179</c:v>
                </c:pt>
                <c:pt idx="241">
                  <c:v>81.146848852383513</c:v>
                </c:pt>
                <c:pt idx="242">
                  <c:v>82.682121747140556</c:v>
                </c:pt>
                <c:pt idx="243">
                  <c:v>83.608403060310636</c:v>
                </c:pt>
                <c:pt idx="244">
                  <c:v>83.861723087945549</c:v>
                </c:pt>
                <c:pt idx="245">
                  <c:v>85.773137841918071</c:v>
                </c:pt>
                <c:pt idx="246">
                  <c:v>86.893887055090715</c:v>
                </c:pt>
                <c:pt idx="247">
                  <c:v>86.952739182723064</c:v>
                </c:pt>
                <c:pt idx="248">
                  <c:v>86.279777897187898</c:v>
                </c:pt>
                <c:pt idx="249">
                  <c:v>85.146234743225619</c:v>
                </c:pt>
                <c:pt idx="250">
                  <c:v>85.681021468232643</c:v>
                </c:pt>
                <c:pt idx="251">
                  <c:v>85.522376602441085</c:v>
                </c:pt>
                <c:pt idx="252">
                  <c:v>85.765461477444276</c:v>
                </c:pt>
                <c:pt idx="253">
                  <c:v>85.363731736649513</c:v>
                </c:pt>
                <c:pt idx="254">
                  <c:v>85.985517259026125</c:v>
                </c:pt>
                <c:pt idx="255">
                  <c:v>87.211176786673832</c:v>
                </c:pt>
                <c:pt idx="256">
                  <c:v>87.771551393260154</c:v>
                </c:pt>
                <c:pt idx="257">
                  <c:v>89.613878866968605</c:v>
                </c:pt>
                <c:pt idx="258">
                  <c:v>90.399426831452629</c:v>
                </c:pt>
                <c:pt idx="259">
                  <c:v>89.629231595916167</c:v>
                </c:pt>
                <c:pt idx="260">
                  <c:v>89.148179422225638</c:v>
                </c:pt>
                <c:pt idx="261">
                  <c:v>88.738773316957094</c:v>
                </c:pt>
                <c:pt idx="262">
                  <c:v>88.73365574064124</c:v>
                </c:pt>
                <c:pt idx="263">
                  <c:v>88.672244824850949</c:v>
                </c:pt>
                <c:pt idx="264">
                  <c:v>88.239809626161048</c:v>
                </c:pt>
                <c:pt idx="265">
                  <c:v>87.866226555103495</c:v>
                </c:pt>
                <c:pt idx="266">
                  <c:v>88.145134464317692</c:v>
                </c:pt>
                <c:pt idx="267">
                  <c:v>88.631304214324089</c:v>
                </c:pt>
                <c:pt idx="268">
                  <c:v>89.186561244594571</c:v>
                </c:pt>
                <c:pt idx="269">
                  <c:v>90.798597784089452</c:v>
                </c:pt>
                <c:pt idx="270">
                  <c:v>91.315472991991001</c:v>
                </c:pt>
                <c:pt idx="271">
                  <c:v>91.233591770937281</c:v>
                </c:pt>
                <c:pt idx="272">
                  <c:v>90.010491031447501</c:v>
                </c:pt>
                <c:pt idx="273">
                  <c:v>89.360558839333692</c:v>
                </c:pt>
                <c:pt idx="274">
                  <c:v>89.14306184590977</c:v>
                </c:pt>
                <c:pt idx="275">
                  <c:v>89.199355185384206</c:v>
                </c:pt>
                <c:pt idx="276">
                  <c:v>87.382615593255025</c:v>
                </c:pt>
                <c:pt idx="277">
                  <c:v>86.919474936669999</c:v>
                </c:pt>
                <c:pt idx="278">
                  <c:v>86.42307003403188</c:v>
                </c:pt>
                <c:pt idx="279">
                  <c:v>86.330953660346452</c:v>
                </c:pt>
                <c:pt idx="280">
                  <c:v>86.93994524193343</c:v>
                </c:pt>
                <c:pt idx="281">
                  <c:v>88.006959903789564</c:v>
                </c:pt>
                <c:pt idx="282">
                  <c:v>86.796653105089433</c:v>
                </c:pt>
                <c:pt idx="283">
                  <c:v>86.919474936669999</c:v>
                </c:pt>
                <c:pt idx="284">
                  <c:v>85.806402087971136</c:v>
                </c:pt>
                <c:pt idx="285">
                  <c:v>85.368849312965381</c:v>
                </c:pt>
                <c:pt idx="286">
                  <c:v>85.297203244543383</c:v>
                </c:pt>
                <c:pt idx="287">
                  <c:v>85.453289322177014</c:v>
                </c:pt>
                <c:pt idx="288">
                  <c:v>84.614006806376494</c:v>
                </c:pt>
                <c:pt idx="289">
                  <c:v>82.984058749776096</c:v>
                </c:pt>
                <c:pt idx="290">
                  <c:v>83.626314577416139</c:v>
                </c:pt>
                <c:pt idx="291">
                  <c:v>85.079706251119475</c:v>
                </c:pt>
                <c:pt idx="292">
                  <c:v>85.169263836646962</c:v>
                </c:pt>
                <c:pt idx="293">
                  <c:v>86.374453059031239</c:v>
                </c:pt>
                <c:pt idx="294">
                  <c:v>86.832476139300425</c:v>
                </c:pt>
                <c:pt idx="295">
                  <c:v>85.248586269542741</c:v>
                </c:pt>
                <c:pt idx="296">
                  <c:v>84.33254010900437</c:v>
                </c:pt>
                <c:pt idx="297">
                  <c:v>83.833576418208338</c:v>
                </c:pt>
                <c:pt idx="298">
                  <c:v>83.93081036820962</c:v>
                </c:pt>
                <c:pt idx="299">
                  <c:v>83.818223689260762</c:v>
                </c:pt>
                <c:pt idx="300">
                  <c:v>82.899618740564478</c:v>
                </c:pt>
                <c:pt idx="301">
                  <c:v>82.618152043192339</c:v>
                </c:pt>
                <c:pt idx="302">
                  <c:v>83.065939970829817</c:v>
                </c:pt>
                <c:pt idx="303">
                  <c:v>83.280878176095797</c:v>
                </c:pt>
                <c:pt idx="304">
                  <c:v>83.628873365574066</c:v>
                </c:pt>
                <c:pt idx="305">
                  <c:v>85.350937795859878</c:v>
                </c:pt>
                <c:pt idx="306">
                  <c:v>85.998311199815774</c:v>
                </c:pt>
                <c:pt idx="307">
                  <c:v>86.003428776131614</c:v>
                </c:pt>
                <c:pt idx="308">
                  <c:v>85.043883216908469</c:v>
                </c:pt>
                <c:pt idx="309">
                  <c:v>84.695888027430215</c:v>
                </c:pt>
                <c:pt idx="310">
                  <c:v>84.869885622169335</c:v>
                </c:pt>
                <c:pt idx="311">
                  <c:v>85.338143855070243</c:v>
                </c:pt>
                <c:pt idx="312">
                  <c:v>84.125278268212185</c:v>
                </c:pt>
                <c:pt idx="313">
                  <c:v>83.636549730047847</c:v>
                </c:pt>
                <c:pt idx="314">
                  <c:v>84.18413039584452</c:v>
                </c:pt>
                <c:pt idx="315">
                  <c:v>82.610475678718558</c:v>
                </c:pt>
                <c:pt idx="316">
                  <c:v>84.176454031370739</c:v>
                </c:pt>
                <c:pt idx="317">
                  <c:v>85.962488165604768</c:v>
                </c:pt>
                <c:pt idx="318">
                  <c:v>86.29513062613546</c:v>
                </c:pt>
                <c:pt idx="319">
                  <c:v>85.189734141910392</c:v>
                </c:pt>
                <c:pt idx="320">
                  <c:v>84.956884419538909</c:v>
                </c:pt>
                <c:pt idx="321">
                  <c:v>84.693329239272288</c:v>
                </c:pt>
                <c:pt idx="322">
                  <c:v>84.654947416903354</c:v>
                </c:pt>
                <c:pt idx="323">
                  <c:v>85.110411709014613</c:v>
                </c:pt>
                <c:pt idx="324">
                  <c:v>85.00550139453955</c:v>
                </c:pt>
                <c:pt idx="325">
                  <c:v>84.736828637957061</c:v>
                </c:pt>
                <c:pt idx="326">
                  <c:v>85.271615362964098</c:v>
                </c:pt>
                <c:pt idx="327">
                  <c:v>85.872930580077281</c:v>
                </c:pt>
                <c:pt idx="328">
                  <c:v>85.954811801130987</c:v>
                </c:pt>
                <c:pt idx="329">
                  <c:v>87.792021698523584</c:v>
                </c:pt>
                <c:pt idx="330">
                  <c:v>88.111870218264627</c:v>
                </c:pt>
                <c:pt idx="331">
                  <c:v>86.99367979324991</c:v>
                </c:pt>
                <c:pt idx="332">
                  <c:v>86.566362170875877</c:v>
                </c:pt>
                <c:pt idx="333">
                  <c:v>86.200455464292119</c:v>
                </c:pt>
                <c:pt idx="334">
                  <c:v>85.798725723497355</c:v>
                </c:pt>
                <c:pt idx="335">
                  <c:v>86.320718507714744</c:v>
                </c:pt>
                <c:pt idx="336">
                  <c:v>86.254190015608614</c:v>
                </c:pt>
                <c:pt idx="337">
                  <c:v>86.43586397482153</c:v>
                </c:pt>
                <c:pt idx="338">
                  <c:v>86.773624011668076</c:v>
                </c:pt>
                <c:pt idx="339">
                  <c:v>87.413321051150177</c:v>
                </c:pt>
                <c:pt idx="340">
                  <c:v>87.758757452470519</c:v>
                </c:pt>
                <c:pt idx="341">
                  <c:v>89.590849773547248</c:v>
                </c:pt>
                <c:pt idx="342">
                  <c:v>89.818581919602877</c:v>
                </c:pt>
                <c:pt idx="343">
                  <c:v>89.439881272229471</c:v>
                </c:pt>
                <c:pt idx="344">
                  <c:v>88.375425398531263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34-442D-8218-CB9D2BE28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040056"/>
        <c:axId val="392040384"/>
      </c:lineChart>
      <c:dateAx>
        <c:axId val="392040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40384"/>
        <c:crosses val="autoZero"/>
        <c:auto val="1"/>
        <c:lblOffset val="100"/>
        <c:baseTimeUnit val="months"/>
      </c:dateAx>
      <c:valAx>
        <c:axId val="392040384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40056"/>
        <c:crosses val="autoZero"/>
        <c:crossBetween val="between"/>
      </c:valAx>
      <c:valAx>
        <c:axId val="337479808"/>
        <c:scaling>
          <c:orientation val="minMax"/>
          <c:max val="0.51"/>
          <c:min val="0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80792"/>
        <c:crosses val="max"/>
        <c:crossBetween val="between"/>
      </c:valAx>
      <c:dateAx>
        <c:axId val="3374807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3747980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Not</a:t>
            </a:r>
            <a:r>
              <a:rPr lang="en-US" sz="2400" b="1" baseline="0" dirty="0">
                <a:solidFill>
                  <a:schemeClr val="tx1"/>
                </a:solidFill>
              </a:rPr>
              <a:t> in the Labor Force</a:t>
            </a:r>
          </a:p>
          <a:p>
            <a:pPr>
              <a:defRPr/>
            </a:pPr>
            <a:r>
              <a:rPr lang="en-US" sz="1200" b="1" baseline="0" dirty="0"/>
              <a:t>Thousands</a:t>
            </a:r>
            <a:endParaRPr lang="en-US" sz="1200" b="1" dirty="0"/>
          </a:p>
        </c:rich>
      </c:tx>
      <c:layout>
        <c:manualLayout>
          <c:xMode val="edge"/>
          <c:yMode val="edge"/>
          <c:x val="0.32228201979339738"/>
          <c:y val="7.462686567164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227690288713915E-2"/>
          <c:y val="0.13405648920750579"/>
          <c:w val="0.89079700106931081"/>
          <c:h val="0.792182590982097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'12mo Demecon'!$O$80:$O$83</c:f>
              <c:strCache>
                <c:ptCount val="4"/>
                <c:pt idx="0">
                  <c:v>Total not in the labor force</c:v>
                </c:pt>
                <c:pt idx="1">
                  <c:v>Do not want a job now</c:v>
                </c:pt>
                <c:pt idx="2">
                  <c:v>Want a job</c:v>
                </c:pt>
                <c:pt idx="3">
                  <c:v>Available to work now</c:v>
                </c:pt>
              </c:strCache>
            </c:strRef>
          </c:cat>
          <c:val>
            <c:numRef>
              <c:f>'12mo Demecon'!$P$80:$P$83</c:f>
              <c:numCache>
                <c:formatCode>_(* #,##0.0_);_(* \(#,##0.0\);_(* "-"??_);_(@_)</c:formatCode>
                <c:ptCount val="4"/>
                <c:pt idx="0">
                  <c:v>1422.2</c:v>
                </c:pt>
                <c:pt idx="1">
                  <c:v>1353.9</c:v>
                </c:pt>
                <c:pt idx="2">
                  <c:v>68.3</c:v>
                </c:pt>
                <c:pt idx="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9-40D9-A3BB-F20B4537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414056"/>
        <c:axId val="203414384"/>
      </c:barChart>
      <c:catAx>
        <c:axId val="20341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14384"/>
        <c:crosses val="autoZero"/>
        <c:auto val="1"/>
        <c:lblAlgn val="ctr"/>
        <c:lblOffset val="100"/>
        <c:noMultiLvlLbl val="0"/>
      </c:catAx>
      <c:valAx>
        <c:axId val="20341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14056"/>
        <c:crosses val="autoZero"/>
        <c:crossBetween val="between"/>
      </c:valAx>
      <c:spPr>
        <a:solidFill>
          <a:sysClr val="window" lastClr="FFFFFF">
            <a:lumMod val="75000"/>
          </a:sys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Available to Work Now</a:t>
            </a:r>
            <a:r>
              <a:rPr lang="en-US" sz="2400" b="1" baseline="0" dirty="0">
                <a:solidFill>
                  <a:schemeClr val="tx1"/>
                </a:solidFill>
              </a:rPr>
              <a:t> by Age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Thousands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77447263536503E-2"/>
          <c:y val="0.15453866343630127"/>
          <c:w val="0.93704724409448814"/>
          <c:h val="0.771700383605895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'12mo Demecon'!$O$91:$O$94</c:f>
              <c:strCache>
                <c:ptCount val="4"/>
                <c:pt idx="0">
                  <c:v>Available to work now</c:v>
                </c:pt>
                <c:pt idx="1">
                  <c:v>16 to 24</c:v>
                </c:pt>
                <c:pt idx="2">
                  <c:v>25 to 54</c:v>
                </c:pt>
                <c:pt idx="3">
                  <c:v>55 years and over</c:v>
                </c:pt>
              </c:strCache>
            </c:strRef>
          </c:cat>
          <c:val>
            <c:numRef>
              <c:f>'12mo Demecon'!$P$91:$P$94</c:f>
              <c:numCache>
                <c:formatCode>General</c:formatCode>
                <c:ptCount val="4"/>
                <c:pt idx="0">
                  <c:v>14.1</c:v>
                </c:pt>
                <c:pt idx="1">
                  <c:v>4.4000000000000004</c:v>
                </c:pt>
                <c:pt idx="2" formatCode="0.0">
                  <c:v>7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C-490C-AA32-5C17B5FD2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261072"/>
        <c:axId val="481260416"/>
      </c:barChart>
      <c:catAx>
        <c:axId val="48126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260416"/>
        <c:crosses val="autoZero"/>
        <c:auto val="1"/>
        <c:lblAlgn val="ctr"/>
        <c:lblOffset val="100"/>
        <c:noMultiLvlLbl val="0"/>
      </c:catAx>
      <c:valAx>
        <c:axId val="4812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261072"/>
        <c:crosses val="autoZero"/>
        <c:crossBetween val="between"/>
      </c:valAx>
      <c:spPr>
        <a:solidFill>
          <a:sysClr val="window" lastClr="FFFFFF">
            <a:lumMod val="75000"/>
          </a:sys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Available to Work Now by</a:t>
            </a:r>
            <a:r>
              <a:rPr lang="en-US" sz="2400" b="1" baseline="0" dirty="0">
                <a:solidFill>
                  <a:schemeClr val="tx1"/>
                </a:solidFill>
              </a:rPr>
              <a:t> Gender</a:t>
            </a:r>
          </a:p>
          <a:p>
            <a:pPr>
              <a:defRPr/>
            </a:pPr>
            <a:r>
              <a:rPr lang="en-US" sz="1200" b="1" baseline="0" dirty="0">
                <a:solidFill>
                  <a:schemeClr val="tx1"/>
                </a:solidFill>
              </a:rPr>
              <a:t>(thousands)</a:t>
            </a:r>
            <a:endParaRPr lang="en-US" sz="12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77447263536503E-2"/>
          <c:y val="0.15944465275173939"/>
          <c:w val="0.93704724409448814"/>
          <c:h val="0.764452776736241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7D6D94-868E-4167-A7DC-86FBFA8B0174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05-43CB-BDCD-DDA7692452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09B5FB-6BDE-47D4-8376-B5615960376D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905-43CB-BDCD-DDA769245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'12mo Demecon'!$O$101:$O$103</c:f>
              <c:strCache>
                <c:ptCount val="3"/>
                <c:pt idx="0">
                  <c:v>Available to work now</c:v>
                </c:pt>
                <c:pt idx="1">
                  <c:v>Men</c:v>
                </c:pt>
                <c:pt idx="2">
                  <c:v>Women</c:v>
                </c:pt>
              </c:strCache>
            </c:strRef>
          </c:cat>
          <c:val>
            <c:numRef>
              <c:f>'12mo Demecon'!$P$101:$P$103</c:f>
              <c:numCache>
                <c:formatCode>General</c:formatCode>
                <c:ptCount val="3"/>
                <c:pt idx="0">
                  <c:v>14.1</c:v>
                </c:pt>
                <c:pt idx="1">
                  <c:v>8.1999999999999993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5-43CB-BDCD-DDA769245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953080"/>
        <c:axId val="482954392"/>
      </c:barChart>
      <c:catAx>
        <c:axId val="4829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954392"/>
        <c:crosses val="autoZero"/>
        <c:auto val="1"/>
        <c:lblAlgn val="ctr"/>
        <c:lblOffset val="100"/>
        <c:noMultiLvlLbl val="0"/>
      </c:catAx>
      <c:valAx>
        <c:axId val="48295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953080"/>
        <c:crosses val="autoZero"/>
        <c:crossBetween val="between"/>
      </c:valAx>
      <c:spPr>
        <a:solidFill>
          <a:sysClr val="window" lastClr="FFFFFF">
            <a:lumMod val="75000"/>
          </a:sys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Fox</a:t>
            </a:r>
            <a:r>
              <a:rPr lang="en-US" baseline="0" dirty="0"/>
              <a:t> Valley</a:t>
            </a:r>
            <a:r>
              <a:rPr lang="en-US" dirty="0"/>
              <a:t> Annual Average Projected Job Openings</a:t>
            </a:r>
            <a:r>
              <a:rPr lang="en-US" baseline="0" dirty="0"/>
              <a:t> 2016-2026 in Production Operations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Annual Exits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Sheet8!$A$2:$A$11</c:f>
              <c:strCache>
                <c:ptCount val="10"/>
                <c:pt idx="0">
                  <c:v>Team Assemblers</c:v>
                </c:pt>
                <c:pt idx="1">
                  <c:v>First-Line Supervisors of Production and Operating Workers</c:v>
                </c:pt>
                <c:pt idx="2">
                  <c:v>Packaging and Filling Machine Operators and Tenders</c:v>
                </c:pt>
                <c:pt idx="3">
                  <c:v>Paper Goods Machine Setters, Operators, and Tenders</c:v>
                </c:pt>
                <c:pt idx="4">
                  <c:v>Multiple Machine Tool Setters, Operators, and Tenders, Metal and Plastic</c:v>
                </c:pt>
                <c:pt idx="5">
                  <c:v>Welders, Cutters, Solderers, and Brazers</c:v>
                </c:pt>
                <c:pt idx="6">
                  <c:v>Inspectors, Testers, Sorters, Samplers, and Weighers</c:v>
                </c:pt>
                <c:pt idx="7">
                  <c:v>Machinists</c:v>
                </c:pt>
                <c:pt idx="8">
                  <c:v>Helpers--Production Workers</c:v>
                </c:pt>
                <c:pt idx="9">
                  <c:v>Printing Press Operators</c:v>
                </c:pt>
              </c:strCache>
            </c:strRef>
          </c:cat>
          <c:val>
            <c:numRef>
              <c:f>Sheet8!$B$2:$B$11</c:f>
              <c:numCache>
                <c:formatCode>General</c:formatCode>
                <c:ptCount val="10"/>
                <c:pt idx="0">
                  <c:v>160</c:v>
                </c:pt>
                <c:pt idx="1">
                  <c:v>70</c:v>
                </c:pt>
                <c:pt idx="2">
                  <c:v>80</c:v>
                </c:pt>
                <c:pt idx="3">
                  <c:v>80</c:v>
                </c:pt>
                <c:pt idx="4">
                  <c:v>50</c:v>
                </c:pt>
                <c:pt idx="5">
                  <c:v>40</c:v>
                </c:pt>
                <c:pt idx="6">
                  <c:v>60</c:v>
                </c:pt>
                <c:pt idx="7">
                  <c:v>50</c:v>
                </c:pt>
                <c:pt idx="8">
                  <c:v>40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5-4B36-B2A4-F26FC17C448A}"/>
            </c:ext>
          </c:extLst>
        </c:ser>
        <c:ser>
          <c:idx val="1"/>
          <c:order val="1"/>
          <c:tx>
            <c:strRef>
              <c:f>Sheet8!$C$1</c:f>
              <c:strCache>
                <c:ptCount val="1"/>
                <c:pt idx="0">
                  <c:v>Annual Transfers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Sheet8!$A$2:$A$11</c:f>
              <c:strCache>
                <c:ptCount val="10"/>
                <c:pt idx="0">
                  <c:v>Team Assemblers</c:v>
                </c:pt>
                <c:pt idx="1">
                  <c:v>First-Line Supervisors of Production and Operating Workers</c:v>
                </c:pt>
                <c:pt idx="2">
                  <c:v>Packaging and Filling Machine Operators and Tenders</c:v>
                </c:pt>
                <c:pt idx="3">
                  <c:v>Paper Goods Machine Setters, Operators, and Tenders</c:v>
                </c:pt>
                <c:pt idx="4">
                  <c:v>Multiple Machine Tool Setters, Operators, and Tenders, Metal and Plastic</c:v>
                </c:pt>
                <c:pt idx="5">
                  <c:v>Welders, Cutters, Solderers, and Brazers</c:v>
                </c:pt>
                <c:pt idx="6">
                  <c:v>Inspectors, Testers, Sorters, Samplers, and Weighers</c:v>
                </c:pt>
                <c:pt idx="7">
                  <c:v>Machinists</c:v>
                </c:pt>
                <c:pt idx="8">
                  <c:v>Helpers--Production Workers</c:v>
                </c:pt>
                <c:pt idx="9">
                  <c:v>Printing Press Operators</c:v>
                </c:pt>
              </c:strCache>
            </c:strRef>
          </c:cat>
          <c:val>
            <c:numRef>
              <c:f>Sheet8!$C$2:$C$11</c:f>
              <c:numCache>
                <c:formatCode>General</c:formatCode>
                <c:ptCount val="10"/>
                <c:pt idx="0">
                  <c:v>270</c:v>
                </c:pt>
                <c:pt idx="1">
                  <c:v>130</c:v>
                </c:pt>
                <c:pt idx="2">
                  <c:v>110</c:v>
                </c:pt>
                <c:pt idx="3">
                  <c:v>140</c:v>
                </c:pt>
                <c:pt idx="4">
                  <c:v>90</c:v>
                </c:pt>
                <c:pt idx="5">
                  <c:v>110</c:v>
                </c:pt>
                <c:pt idx="6">
                  <c:v>100</c:v>
                </c:pt>
                <c:pt idx="7">
                  <c:v>80</c:v>
                </c:pt>
                <c:pt idx="8">
                  <c:v>70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5-4B36-B2A4-F26FC17C448A}"/>
            </c:ext>
          </c:extLst>
        </c:ser>
        <c:ser>
          <c:idx val="2"/>
          <c:order val="2"/>
          <c:tx>
            <c:strRef>
              <c:f>Sheet8!$D$1</c:f>
              <c:strCache>
                <c:ptCount val="1"/>
                <c:pt idx="0">
                  <c:v>Annual Growth 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Sheet8!$A$2:$A$11</c:f>
              <c:strCache>
                <c:ptCount val="10"/>
                <c:pt idx="0">
                  <c:v>Team Assemblers</c:v>
                </c:pt>
                <c:pt idx="1">
                  <c:v>First-Line Supervisors of Production and Operating Workers</c:v>
                </c:pt>
                <c:pt idx="2">
                  <c:v>Packaging and Filling Machine Operators and Tenders</c:v>
                </c:pt>
                <c:pt idx="3">
                  <c:v>Paper Goods Machine Setters, Operators, and Tenders</c:v>
                </c:pt>
                <c:pt idx="4">
                  <c:v>Multiple Machine Tool Setters, Operators, and Tenders, Metal and Plastic</c:v>
                </c:pt>
                <c:pt idx="5">
                  <c:v>Welders, Cutters, Solderers, and Brazers</c:v>
                </c:pt>
                <c:pt idx="6">
                  <c:v>Inspectors, Testers, Sorters, Samplers, and Weighers</c:v>
                </c:pt>
                <c:pt idx="7">
                  <c:v>Machinists</c:v>
                </c:pt>
                <c:pt idx="8">
                  <c:v>Helpers--Production Workers</c:v>
                </c:pt>
                <c:pt idx="9">
                  <c:v>Printing Press Operators</c:v>
                </c:pt>
              </c:strCache>
            </c:strRef>
          </c:cat>
          <c:val>
            <c:numRef>
              <c:f>Sheet8!$D$2:$D$11</c:f>
              <c:numCache>
                <c:formatCode>General</c:formatCode>
                <c:ptCount val="10"/>
                <c:pt idx="0">
                  <c:v>-50</c:v>
                </c:pt>
                <c:pt idx="1">
                  <c:v>10</c:v>
                </c:pt>
                <c:pt idx="2">
                  <c:v>20</c:v>
                </c:pt>
                <c:pt idx="3">
                  <c:v>-20</c:v>
                </c:pt>
                <c:pt idx="4">
                  <c:v>20</c:v>
                </c:pt>
                <c:pt idx="5">
                  <c:v>10</c:v>
                </c:pt>
                <c:pt idx="6">
                  <c:v>-10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B5-4B36-B2A4-F26FC17C44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1301208"/>
        <c:axId val="401301864"/>
      </c:barChart>
      <c:catAx>
        <c:axId val="40130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301864"/>
        <c:crosses val="autoZero"/>
        <c:auto val="1"/>
        <c:lblAlgn val="ctr"/>
        <c:lblOffset val="100"/>
        <c:noMultiLvlLbl val="0"/>
      </c:catAx>
      <c:valAx>
        <c:axId val="4013018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30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8087270341207349E-2"/>
                  <c:y val="1.05685502547475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Management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3F-4E6D-A632-A632BCC693A1}"/>
                </c:ext>
              </c:extLst>
            </c:dLbl>
            <c:dLbl>
              <c:idx val="1"/>
              <c:layout>
                <c:manualLayout>
                  <c:x val="-4.3621212500044651E-3"/>
                  <c:y val="5.66662218070190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Financial</a:t>
                    </a:r>
                    <a:r>
                      <a:rPr lang="en-US" baseline="0"/>
                      <a:t> Operations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3F-4E6D-A632-A632BCC693A1}"/>
                </c:ext>
              </c:extLst>
            </c:dLbl>
            <c:dLbl>
              <c:idx val="2"/>
              <c:layout>
                <c:manualLayout>
                  <c:x val="-4.2466612136430396E-2"/>
                  <c:y val="-1.4672360870145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Math</a:t>
                    </a:r>
                    <a:r>
                      <a:rPr lang="en-US" baseline="0"/>
                      <a:t> &amp; Comp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3F-4E6D-A632-A632BCC693A1}"/>
                </c:ext>
              </c:extLst>
            </c:dLbl>
            <c:dLbl>
              <c:idx val="3"/>
              <c:layout>
                <c:manualLayout>
                  <c:x val="-7.6022990464692519E-3"/>
                  <c:y val="-1.11303883624732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Arch</a:t>
                    </a:r>
                    <a:r>
                      <a:rPr lang="en-US" baseline="0"/>
                      <a:t> &amp; Engr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3F-4E6D-A632-A632BCC693A1}"/>
                </c:ext>
              </c:extLst>
            </c:dLbl>
            <c:dLbl>
              <c:idx val="4"/>
              <c:layout>
                <c:manualLayout>
                  <c:x val="-3.4195647419072626E-2"/>
                  <c:y val="-2.69272039524472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Science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3F-4E6D-A632-A632BCC693A1}"/>
                </c:ext>
              </c:extLst>
            </c:dLbl>
            <c:dLbl>
              <c:idx val="5"/>
              <c:layout>
                <c:manualLayout>
                  <c:x val="-5.3341490757329052E-2"/>
                  <c:y val="-1.69322478757951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Social</a:t>
                    </a:r>
                    <a:r>
                      <a:rPr lang="en-US" baseline="0"/>
                      <a:t> Services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3F-4E6D-A632-A632BCC693A1}"/>
                </c:ext>
              </c:extLst>
            </c:dLbl>
            <c:dLbl>
              <c:idx val="6"/>
              <c:layout>
                <c:manualLayout>
                  <c:x val="-2.4200046025832637E-2"/>
                  <c:y val="-2.14520218870946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Legal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3F-4E6D-A632-A632BCC693A1}"/>
                </c:ext>
              </c:extLst>
            </c:dLbl>
            <c:dLbl>
              <c:idx val="7"/>
              <c:layout>
                <c:manualLayout>
                  <c:x val="-5.7825054891673458E-2"/>
                  <c:y val="1.47061702033008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Ed</a:t>
                    </a:r>
                    <a:r>
                      <a:rPr lang="en-US" baseline="0"/>
                      <a:t> &amp; Training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3F-4E6D-A632-A632BCC693A1}"/>
                </c:ext>
              </c:extLst>
            </c:dLbl>
            <c:dLbl>
              <c:idx val="8"/>
              <c:layout>
                <c:manualLayout>
                  <c:x val="-4.4864343705814311E-2"/>
                  <c:y val="-3.372925841896881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Arts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3F-4E6D-A632-A632BCC693A1}"/>
                </c:ext>
              </c:extLst>
            </c:dLbl>
            <c:dLbl>
              <c:idx val="9"/>
              <c:layout>
                <c:manualLayout>
                  <c:x val="-1.084247684293404E-2"/>
                  <c:y val="-1.01525868588460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Healthcare Pract &amp; Tech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3F-4E6D-A632-A632BCC693A1}"/>
                </c:ext>
              </c:extLst>
            </c:dLbl>
            <c:dLbl>
              <c:idx val="10"/>
              <c:layout>
                <c:manualLayout>
                  <c:x val="-3.7788892466408329E-3"/>
                  <c:y val="5.666622180701988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HC</a:t>
                    </a:r>
                    <a:r>
                      <a:rPr lang="en-US" baseline="0"/>
                      <a:t> Support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3F-4E6D-A632-A632BCC693A1}"/>
                </c:ext>
              </c:extLst>
            </c:dLbl>
            <c:dLbl>
              <c:idx val="11"/>
              <c:layout>
                <c:manualLayout>
                  <c:x val="-1.9813687225382206E-2"/>
                  <c:y val="-1.69322478757951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Protective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3F-4E6D-A632-A632BCC693A1}"/>
                </c:ext>
              </c:extLst>
            </c:dLbl>
            <c:dLbl>
              <c:idx val="12"/>
              <c:layout>
                <c:manualLayout>
                  <c:x val="-7.4078628654703757E-2"/>
                  <c:y val="-1.91921348814449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Food</a:t>
                    </a:r>
                    <a:r>
                      <a:rPr lang="en-US" baseline="0"/>
                      <a:t> Prep &amp; Serving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3F-4E6D-A632-A632BCC693A1}"/>
                </c:ext>
              </c:extLst>
            </c:dLbl>
            <c:dLbl>
              <c:idx val="13"/>
              <c:layout>
                <c:manualLayout>
                  <c:x val="-6.3912507035267935E-2"/>
                  <c:y val="-1.91921348814449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Building</a:t>
                    </a:r>
                    <a:r>
                      <a:rPr lang="en-US" baseline="0"/>
                      <a:t> Maintenance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3F-4E6D-A632-A632BCC693A1}"/>
                </c:ext>
              </c:extLst>
            </c:dLbl>
            <c:dLbl>
              <c:idx val="14"/>
              <c:layout>
                <c:manualLayout>
                  <c:x val="-4.6267716535433122E-2"/>
                  <c:y val="-2.69272039524471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Personal</a:t>
                    </a:r>
                    <a:r>
                      <a:rPr lang="en-US" baseline="0"/>
                      <a:t> Care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3F-4E6D-A632-A632BCC693A1}"/>
                </c:ext>
              </c:extLst>
            </c:dLbl>
            <c:dLbl>
              <c:idx val="15"/>
              <c:layout>
                <c:manualLayout>
                  <c:x val="-2.876474217114364E-2"/>
                  <c:y val="-1.91921348814449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Sales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3F-4E6D-A632-A632BCC693A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Admin</a:t>
                    </a:r>
                    <a:r>
                      <a:rPr lang="en-US" baseline="0"/>
                      <a:t> Support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3F-4E6D-A632-A632BCC693A1}"/>
                </c:ext>
              </c:extLst>
            </c:dLbl>
            <c:dLbl>
              <c:idx val="17"/>
              <c:layout>
                <c:manualLayout>
                  <c:x val="-1.4999999999999999E-2"/>
                  <c:y val="-2.14520611394163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Farming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3F-4E6D-A632-A632BCC693A1}"/>
                </c:ext>
              </c:extLst>
            </c:dLbl>
            <c:dLbl>
              <c:idx val="18"/>
              <c:layout>
                <c:manualLayout>
                  <c:x val="-5.6966754155730583E-2"/>
                  <c:y val="-2.69272039524471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Construction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3F-4E6D-A632-A632BCC693A1}"/>
                </c:ext>
              </c:extLst>
            </c:dLbl>
            <c:dLbl>
              <c:idx val="19"/>
              <c:layout>
                <c:manualLayout>
                  <c:x val="-2.0563010232328403E-2"/>
                  <c:y val="-1.69322478757952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Install,</a:t>
                    </a:r>
                    <a:r>
                      <a:rPr lang="en-US" baseline="0"/>
                      <a:t> Maint, &amp; Repair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3F-4E6D-A632-A632BCC693A1}"/>
                </c:ext>
              </c:extLst>
            </c:dLbl>
            <c:dLbl>
              <c:idx val="20"/>
              <c:layout>
                <c:manualLayout>
                  <c:x val="-4.1599800792848543E-2"/>
                  <c:y val="-2.14520218870946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Production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3F-4E6D-A632-A632BCC693A1}"/>
                </c:ext>
              </c:extLst>
            </c:dLbl>
            <c:dLbl>
              <c:idx val="21"/>
              <c:layout>
                <c:manualLayout>
                  <c:x val="-9.8481122009787952E-2"/>
                  <c:y val="-2.14520218870946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Transport</a:t>
                    </a:r>
                    <a:r>
                      <a:rPr lang="en-US" baseline="0"/>
                      <a:t> &amp; Material Moving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3F-4E6D-A632-A632BCC69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'WI 2 Digit'!$L$5:$L$26</c:f>
              <c:numCache>
                <c:formatCode>0.0%</c:formatCode>
                <c:ptCount val="22"/>
                <c:pt idx="0">
                  <c:v>4.6222324079080709E-2</c:v>
                </c:pt>
                <c:pt idx="1">
                  <c:v>4.5663702870811687E-2</c:v>
                </c:pt>
                <c:pt idx="2">
                  <c:v>2.7232783903115031E-2</c:v>
                </c:pt>
                <c:pt idx="3">
                  <c:v>1.8287682760448187E-2</c:v>
                </c:pt>
                <c:pt idx="4">
                  <c:v>6.8717570427452648E-3</c:v>
                </c:pt>
                <c:pt idx="5">
                  <c:v>1.4592188613437704E-2</c:v>
                </c:pt>
                <c:pt idx="6">
                  <c:v>4.8771928568103447E-3</c:v>
                </c:pt>
                <c:pt idx="7">
                  <c:v>5.6424322940352864E-2</c:v>
                </c:pt>
                <c:pt idx="8">
                  <c:v>1.1838472529085903E-2</c:v>
                </c:pt>
                <c:pt idx="9">
                  <c:v>5.7298063804568519E-2</c:v>
                </c:pt>
                <c:pt idx="10">
                  <c:v>2.5496044890227353E-2</c:v>
                </c:pt>
                <c:pt idx="11">
                  <c:v>1.9451476944341992E-2</c:v>
                </c:pt>
                <c:pt idx="12">
                  <c:v>8.7599683447981982E-2</c:v>
                </c:pt>
                <c:pt idx="13">
                  <c:v>2.9270318951224492E-2</c:v>
                </c:pt>
                <c:pt idx="14">
                  <c:v>4.0363963202618355E-2</c:v>
                </c:pt>
                <c:pt idx="15">
                  <c:v>9.5277144156499877E-2</c:v>
                </c:pt>
                <c:pt idx="16">
                  <c:v>0.14670968527424363</c:v>
                </c:pt>
                <c:pt idx="17">
                  <c:v>1.8477470735052406E-3</c:v>
                </c:pt>
                <c:pt idx="18">
                  <c:v>3.6210113192412775E-2</c:v>
                </c:pt>
                <c:pt idx="19">
                  <c:v>3.884207850060338E-2</c:v>
                </c:pt>
                <c:pt idx="20">
                  <c:v>0.11585302532774235</c:v>
                </c:pt>
                <c:pt idx="21">
                  <c:v>7.3770227638142366E-2</c:v>
                </c:pt>
              </c:numCache>
            </c:numRef>
          </c:xVal>
          <c:yVal>
            <c:numRef>
              <c:f>'WI 2 Digit'!$M$5:$M$26</c:f>
              <c:numCache>
                <c:formatCode>0.0%</c:formatCode>
                <c:ptCount val="22"/>
                <c:pt idx="0">
                  <c:v>0.14193183813655616</c:v>
                </c:pt>
                <c:pt idx="1">
                  <c:v>0.51528968005018816</c:v>
                </c:pt>
                <c:pt idx="2">
                  <c:v>0.21778218277449046</c:v>
                </c:pt>
                <c:pt idx="3">
                  <c:v>0.18270099862933228</c:v>
                </c:pt>
                <c:pt idx="4">
                  <c:v>0.23455096404377276</c:v>
                </c:pt>
                <c:pt idx="5">
                  <c:v>6.2815611823759054E-2</c:v>
                </c:pt>
                <c:pt idx="6">
                  <c:v>0.42091042584434651</c:v>
                </c:pt>
                <c:pt idx="7">
                  <c:v>0.1482595980622369</c:v>
                </c:pt>
                <c:pt idx="8">
                  <c:v>0.17593952531974311</c:v>
                </c:pt>
                <c:pt idx="9">
                  <c:v>0.15512621731303086</c:v>
                </c:pt>
                <c:pt idx="10">
                  <c:v>0.48004722222222207</c:v>
                </c:pt>
                <c:pt idx="11">
                  <c:v>0.40286132793323515</c:v>
                </c:pt>
                <c:pt idx="12">
                  <c:v>0.8726272329640683</c:v>
                </c:pt>
                <c:pt idx="13">
                  <c:v>0.73455183100888999</c:v>
                </c:pt>
                <c:pt idx="14">
                  <c:v>0.52674749999999992</c:v>
                </c:pt>
                <c:pt idx="15">
                  <c:v>0.8170263444814917</c:v>
                </c:pt>
                <c:pt idx="16">
                  <c:v>0.78686406778479012</c:v>
                </c:pt>
                <c:pt idx="17">
                  <c:v>0.80038759689922478</c:v>
                </c:pt>
                <c:pt idx="18">
                  <c:v>0.65688488924050614</c:v>
                </c:pt>
                <c:pt idx="19">
                  <c:v>0.60002407731784524</c:v>
                </c:pt>
                <c:pt idx="20">
                  <c:v>0.80049076909037664</c:v>
                </c:pt>
                <c:pt idx="21">
                  <c:v>0.74799118974807055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803F-4E6D-A632-A632BCC69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536784"/>
        <c:axId val="372298392"/>
      </c:scatterChart>
      <c:valAx>
        <c:axId val="36653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Percent</a:t>
                </a:r>
                <a:r>
                  <a:rPr lang="en-US" b="1" baseline="0"/>
                  <a:t> of Employment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298392"/>
        <c:crosses val="autoZero"/>
        <c:crossBetween val="midCat"/>
      </c:valAx>
      <c:valAx>
        <c:axId val="37229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36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39-495C-8ABF-FA0B10125142}"/>
              </c:ext>
            </c:extLst>
          </c:dPt>
          <c:cat>
            <c:strRef>
              <c:f>'ALL AREAS'!$A$16:$A$28</c:f>
              <c:strCache>
                <c:ptCount val="13"/>
                <c:pt idx="0">
                  <c:v>US</c:v>
                </c:pt>
                <c:pt idx="1">
                  <c:v>WI</c:v>
                </c:pt>
                <c:pt idx="2">
                  <c:v>Southeast</c:v>
                </c:pt>
                <c:pt idx="3">
                  <c:v>Milwaukee</c:v>
                </c:pt>
                <c:pt idx="4">
                  <c:v>WOW</c:v>
                </c:pt>
                <c:pt idx="5">
                  <c:v>Fox Valley</c:v>
                </c:pt>
                <c:pt idx="6">
                  <c:v>Bay Area</c:v>
                </c:pt>
                <c:pt idx="7">
                  <c:v>North Central</c:v>
                </c:pt>
                <c:pt idx="8">
                  <c:v>Northwest</c:v>
                </c:pt>
                <c:pt idx="9">
                  <c:v>West Central</c:v>
                </c:pt>
                <c:pt idx="10">
                  <c:v>Western</c:v>
                </c:pt>
                <c:pt idx="11">
                  <c:v>South Central</c:v>
                </c:pt>
                <c:pt idx="12">
                  <c:v>Southwest</c:v>
                </c:pt>
              </c:strCache>
            </c:strRef>
          </c:cat>
          <c:val>
            <c:numRef>
              <c:f>'ALL AREAS'!$B$16:$B$28</c:f>
              <c:numCache>
                <c:formatCode>0.0%</c:formatCode>
                <c:ptCount val="13"/>
                <c:pt idx="0">
                  <c:v>0.57226458200334096</c:v>
                </c:pt>
                <c:pt idx="1">
                  <c:v>0.59233429007294269</c:v>
                </c:pt>
                <c:pt idx="2">
                  <c:v>0.62494967463991558</c:v>
                </c:pt>
                <c:pt idx="3">
                  <c:v>0.5639120141171956</c:v>
                </c:pt>
                <c:pt idx="4">
                  <c:v>0.596267334632676</c:v>
                </c:pt>
                <c:pt idx="5">
                  <c:v>0.60617433426689693</c:v>
                </c:pt>
                <c:pt idx="6">
                  <c:v>0.62212309640360219</c:v>
                </c:pt>
                <c:pt idx="7">
                  <c:v>0.61976118800345703</c:v>
                </c:pt>
                <c:pt idx="8">
                  <c:v>0.63172063759709007</c:v>
                </c:pt>
                <c:pt idx="9">
                  <c:v>0.6073705467592293</c:v>
                </c:pt>
                <c:pt idx="10">
                  <c:v>0.61843035332066842</c:v>
                </c:pt>
                <c:pt idx="11">
                  <c:v>0.56909042084591477</c:v>
                </c:pt>
                <c:pt idx="12">
                  <c:v>0.60627411983451618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9-4EF2-A598-C9CBA320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480128"/>
        <c:axId val="512478488"/>
      </c:barChart>
      <c:catAx>
        <c:axId val="51248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478488"/>
        <c:crosses val="autoZero"/>
        <c:auto val="1"/>
        <c:lblAlgn val="ctr"/>
        <c:lblOffset val="100"/>
        <c:noMultiLvlLbl val="0"/>
      </c:catAx>
      <c:valAx>
        <c:axId val="512478488"/>
        <c:scaling>
          <c:orientation val="minMax"/>
          <c:max val="0.70000000000000007"/>
          <c:min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48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0.83333</cdr:x>
      <cdr:y>0.15385</cdr:y>
    </cdr:from>
    <cdr:to>
      <cdr:x>0.98148</cdr:x>
      <cdr:y>0.3129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69250EF-F3FE-4B14-8926-45E9F08313D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58000" y="762000"/>
          <a:ext cx="1219200" cy="787786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388568-F9DB-4A4E-ABD0-2297D699F644}" type="datetimeFigureOut">
              <a:rPr lang="en-US"/>
              <a:pPr>
                <a:defRPr/>
              </a:pPr>
              <a:t>05/14/2019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D41650-C4DE-43A4-9485-009C79270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17D0B7B-4B19-4508-B97F-43703099F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29A32B9-89D3-4117-8BA9-509E5C127A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BF82EF9-396A-4369-BFFD-A32AD9D24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889" indent="-2830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453" indent="-2264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251" indent="-2264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431" indent="-2264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0318" indent="-22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205" indent="-22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2092" indent="-22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7979" indent="-2264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73EF8A-F2DC-490B-B403-3297B982E58F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6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3B079BEE-08F9-4534-87CD-CB271C5B6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540C03B-880C-41B0-A593-3F39963D8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Questions?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33B273C8-EB3F-488B-95EF-B2FFE1CF7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61403-1136-4878-8C82-4059343932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9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3BC90DA-5F0E-4495-AE23-46B8178E05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B492D28-CA90-45E2-8CF9-7D6BE0012E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A50021"/>
                </a:solidFill>
              </a:rPr>
              <a:t>WISCONSIN’S WORKFORCE GROWTH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/>
              <a:t>BECOMES FLAT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5F38B69-62F3-4959-AB08-6BE52841B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739369-5E6D-4B99-8703-C36B697FB75D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9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7933A7D-F872-4CC5-B6AD-2CA45A7E5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B1730EE-830D-4F5A-A27F-94B7668A4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42" tIns="47472" rIns="94942" bIns="4747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EE87410-A7AC-4D8E-A918-64383B795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D530F93-0BE7-4447-9123-EF4DA967CF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136F631-8A18-48E2-828A-02C3E59F3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9CDCC7-C24F-4D9B-9FB4-666DA012068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2EA8753-E2CD-4589-9E12-6ED104D9F7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44036B6-E636-4575-A6F2-D8C3A2FA3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0D1F113-7E24-4EEA-9EE8-74BF18CD4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ED82A5-DBD6-4740-9A03-D268CC997C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0FF0CEE-DA98-44CB-B8B4-4C25ED8E9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A529546-520E-45D6-BF96-1E39C42D0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6F093B8-71AF-4D50-AB3B-8A690534B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62AA18-2DB0-4B94-919B-0E96C454629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B61EA-F5FC-405E-A9BA-51067C6208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61EA-F5FC-405E-A9BA-51067C6208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2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61EA-F5FC-405E-A9BA-51067C6208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dwd.wisconsin.gov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dwd.wisconsi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67000"/>
            <a:ext cx="54864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5867400" cy="936625"/>
          </a:xfrm>
        </p:spPr>
        <p:txBody>
          <a:bodyPr/>
          <a:lstStyle>
            <a:lvl1pPr eaLnBrk="1" hangingPunct="1">
              <a:spcBef>
                <a:spcPct val="0"/>
              </a:spcBef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497763"/>
            <a:ext cx="5867400" cy="607637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124200" y="1981200"/>
            <a:ext cx="5867400" cy="609600"/>
          </a:xfr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3124200" y="5334000"/>
            <a:ext cx="5867400" cy="361950"/>
          </a:xfrm>
        </p:spPr>
        <p:txBody>
          <a:bodyPr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3124200" y="5943600"/>
            <a:ext cx="5867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638800"/>
            <a:ext cx="2971800" cy="304800"/>
          </a:xfrm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6019800"/>
            <a:ext cx="2971800" cy="2286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400800"/>
            <a:ext cx="2971800" cy="228600"/>
          </a:xfr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72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5ACD4F-E70F-4B3B-98AC-5C4EC828A0E5}"/>
              </a:ext>
            </a:extLst>
          </p:cNvPr>
          <p:cNvSpPr/>
          <p:nvPr userDrawn="1"/>
        </p:nvSpPr>
        <p:spPr>
          <a:xfrm>
            <a:off x="6194425" y="0"/>
            <a:ext cx="2971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532765-FAD2-43AE-A15A-34DE16889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24075"/>
            <a:ext cx="24193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FB1D9AB-5BC4-4F42-856A-FCED077E1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2650"/>
            <a:ext cx="57610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58975"/>
            <a:ext cx="5867400" cy="936625"/>
          </a:xfrm>
        </p:spPr>
        <p:txBody>
          <a:bodyPr/>
          <a:lstStyle>
            <a:lvl1pPr eaLnBrk="1" hangingPunct="1">
              <a:spcBef>
                <a:spcPct val="0"/>
              </a:spcBef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5867400" cy="607637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52400" y="4724400"/>
            <a:ext cx="5867400" cy="361950"/>
          </a:xfrm>
        </p:spPr>
        <p:txBody>
          <a:bodyPr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152400" y="5657850"/>
            <a:ext cx="5867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5181600"/>
            <a:ext cx="5867400" cy="400050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52400" y="6096000"/>
            <a:ext cx="5943600" cy="457200"/>
          </a:xfrm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altLang="en-US">
                <a:hlinkClick r:id="rId4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09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1078992"/>
          </a:xfr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115D5C9-BCD6-4090-BC15-5D431FC85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8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BB60-4958-46B9-B2FE-E15144C375DE}" type="datetimeFigureOut">
              <a:rPr lang="en-US"/>
              <a:pPr>
                <a:defRPr/>
              </a:pPr>
              <a:t>05/14/2019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84D4-0CA5-44AD-A012-A1CC671F2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1078992"/>
          </a:xfr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97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1078992"/>
          </a:xfr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95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1078992"/>
          </a:xfrm>
        </p:spPr>
        <p:txBody>
          <a:bodyPr anchor="t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A6C8ED3-4C7F-496F-9E72-B28B545E1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2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24C4B4EE-C361-4F90-A364-8EABA2B2F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66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9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94425" y="0"/>
            <a:ext cx="2971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2650"/>
            <a:ext cx="57610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58975"/>
            <a:ext cx="5867400" cy="936625"/>
          </a:xfrm>
        </p:spPr>
        <p:txBody>
          <a:bodyPr/>
          <a:lstStyle>
            <a:lvl1pPr eaLnBrk="1" hangingPunct="1">
              <a:spcBef>
                <a:spcPct val="0"/>
              </a:spcBef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5867400" cy="607637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52400" y="4724400"/>
            <a:ext cx="5867400" cy="361950"/>
          </a:xfrm>
        </p:spPr>
        <p:txBody>
          <a:bodyPr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152400" y="5657850"/>
            <a:ext cx="5867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5181600"/>
            <a:ext cx="5867400" cy="400050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52400" y="6096000"/>
            <a:ext cx="5943600" cy="457200"/>
          </a:xfrm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altLang="en-US">
                <a:hlinkClick r:id="rId3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7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7800" y="274638"/>
            <a:ext cx="72390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4034-82F0-4303-B20E-BDEE3CD36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1F3E3-4D85-4806-8438-C9842BF6DFF5}" type="datetimeFigureOut">
              <a:rPr lang="en-US"/>
              <a:pPr>
                <a:defRPr/>
              </a:pPr>
              <a:t>05/14/2019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76E264-C6A0-407A-8652-5CEE67983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218408-D035-41E0-ABB9-F96E00503C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87DF4C-FA40-4A4D-984C-7BF4269A03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122EE-F096-425E-B966-FC6418634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59955-F3A6-4633-A101-B100330D5812}" type="datetimeFigureOut">
              <a:rPr lang="en-US"/>
              <a:pPr>
                <a:defRPr/>
              </a:pPr>
              <a:t>05/14/2019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F8160-4343-4DF6-AC3D-85BFF2F5B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F066D-AF18-45FB-A974-F60790640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510D60-E005-4BD8-8C0B-7254A4740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8264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>
            <a:extLst>
              <a:ext uri="{FF2B5EF4-FFF2-40B4-BE49-F238E27FC236}">
                <a16:creationId xmlns:a16="http://schemas.microsoft.com/office/drawing/2014/main" id="{7ACF21AA-412A-4E7E-9405-36F2B5A0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390817"/>
            <a:ext cx="2667000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endParaRPr lang="en-US" altLang="en-US" sz="3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endParaRPr lang="en-US" altLang="en-US" sz="3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May 7, 2019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Fond du Lac, WI</a:t>
            </a:r>
          </a:p>
        </p:txBody>
      </p:sp>
      <p:sp>
        <p:nvSpPr>
          <p:cNvPr id="13315" name="Text Box 12">
            <a:extLst>
              <a:ext uri="{FF2B5EF4-FFF2-40B4-BE49-F238E27FC236}">
                <a16:creationId xmlns:a16="http://schemas.microsoft.com/office/drawing/2014/main" id="{C5B57EA8-C3FA-4EC7-87AF-9922F23B1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1524000"/>
            <a:ext cx="662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Wisconsin Workforce Outlook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316" name="Text Box 13">
            <a:extLst>
              <a:ext uri="{FF2B5EF4-FFF2-40B4-BE49-F238E27FC236}">
                <a16:creationId xmlns:a16="http://schemas.microsoft.com/office/drawing/2014/main" id="{AB366ECD-F183-446B-BEE5-0AB5AEAC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5638800"/>
            <a:ext cx="647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Dennis K. Winters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Chief Economist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Wisconsin Department of Workforce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E6227B-3A95-4C14-BDDE-258969F9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710002"/>
            <a:ext cx="2819400" cy="1704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B6E53-39AD-4C09-8458-82A1A90FA522}"/>
              </a:ext>
            </a:extLst>
          </p:cNvPr>
          <p:cNvSpPr txBox="1"/>
          <p:nvPr/>
        </p:nvSpPr>
        <p:spPr>
          <a:xfrm>
            <a:off x="3276600" y="3096429"/>
            <a:ext cx="5486400" cy="17041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1" dirty="0">
                <a:latin typeface="Calibri" panose="020F0502020204030204" pitchFamily="34" charset="0"/>
              </a:rPr>
              <a:t>Creative Hiring Strategies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1" dirty="0">
                <a:latin typeface="Calibri" panose="020F0502020204030204" pitchFamily="34" charset="0"/>
              </a:rPr>
              <a:t> in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1" dirty="0">
                <a:latin typeface="Calibri" panose="020F0502020204030204" pitchFamily="34" charset="0"/>
              </a:rPr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263656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1CAFD0A7-4A20-4809-9E3F-F4D87349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109538"/>
            <a:ext cx="7315200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Labor Market Participation</a:t>
            </a:r>
          </a:p>
        </p:txBody>
      </p:sp>
      <p:graphicFrame>
        <p:nvGraphicFramePr>
          <p:cNvPr id="26627" name="Chart 3">
            <a:extLst>
              <a:ext uri="{FF2B5EF4-FFF2-40B4-BE49-F238E27FC236}">
                <a16:creationId xmlns:a16="http://schemas.microsoft.com/office/drawing/2014/main" id="{49A3A05B-D83F-449A-9A85-FF0EE659ADBD}"/>
              </a:ext>
            </a:extLst>
          </p:cNvPr>
          <p:cNvGraphicFramePr>
            <a:graphicFrameLocks/>
          </p:cNvGraphicFramePr>
          <p:nvPr/>
        </p:nvGraphicFramePr>
        <p:xfrm>
          <a:off x="441325" y="1397000"/>
          <a:ext cx="8448675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Chart" r:id="rId4" imgW="8455885" imgH="5133277" progId="Excel.Chart.8">
                  <p:embed/>
                </p:oleObj>
              </mc:Choice>
              <mc:Fallback>
                <p:oleObj name="Chart" r:id="rId4" imgW="8455885" imgH="5133277" progId="Excel.Chart.8">
                  <p:embed/>
                  <p:pic>
                    <p:nvPicPr>
                      <p:cNvPr id="26627" name="Chart 3">
                        <a:extLst>
                          <a:ext uri="{FF2B5EF4-FFF2-40B4-BE49-F238E27FC236}">
                            <a16:creationId xmlns:a16="http://schemas.microsoft.com/office/drawing/2014/main" id="{49A3A05B-D83F-449A-9A85-FF0EE659ADB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397000"/>
                        <a:ext cx="8448675" cy="513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3">
            <a:extLst>
              <a:ext uri="{FF2B5EF4-FFF2-40B4-BE49-F238E27FC236}">
                <a16:creationId xmlns:a16="http://schemas.microsoft.com/office/drawing/2014/main" id="{7320792A-CE87-403B-987A-05D4E0E25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32563"/>
            <a:ext cx="2770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Source: Bureau of Labor Statistics, OEA</a:t>
            </a: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5448" y="73152"/>
            <a:ext cx="7543800" cy="1005840"/>
          </a:xfrm>
        </p:spPr>
        <p:txBody>
          <a:bodyPr anchor="t" anchorCtr="0"/>
          <a:lstStyle/>
          <a:p>
            <a:pPr eaLnBrk="1" hangingPunct="1"/>
            <a:r>
              <a:rPr lang="en-US" altLang="en-US" dirty="0">
                <a:ea typeface="Calibri" pitchFamily="34" charset="0"/>
              </a:rPr>
              <a:t>Labor Force Participation Rate (LFPR)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3312E-5F4B-4975-8057-07E0213EB33D}"/>
              </a:ext>
            </a:extLst>
          </p:cNvPr>
          <p:cNvSpPr txBox="1"/>
          <p:nvPr/>
        </p:nvSpPr>
        <p:spPr>
          <a:xfrm>
            <a:off x="1708572" y="1447800"/>
            <a:ext cx="52578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Wisconsin LFPR by Age Cohort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3938C-F760-4623-A1CD-03E7F0D3500F}"/>
              </a:ext>
            </a:extLst>
          </p:cNvPr>
          <p:cNvSpPr txBox="1"/>
          <p:nvPr/>
        </p:nvSpPr>
        <p:spPr>
          <a:xfrm>
            <a:off x="609600" y="6427583"/>
            <a:ext cx="4343400" cy="3115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2016 American Community Survey (ACS), US Census; sourced from IPUMS.org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E6B0D-DDC2-4D85-A758-B39388893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25782"/>
            <a:ext cx="7239000" cy="4294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35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743F068-3556-42D6-BCCB-F5E6E4F0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73152"/>
            <a:ext cx="7543800" cy="1005840"/>
          </a:xfrm>
        </p:spPr>
        <p:txBody>
          <a:bodyPr anchor="t" anchorCtr="0"/>
          <a:lstStyle/>
          <a:p>
            <a:pPr eaLnBrk="1" hangingPunct="1"/>
            <a:r>
              <a:rPr lang="en-US" altLang="en-US" dirty="0">
                <a:ea typeface="Calibri" panose="020F0502020204030204" pitchFamily="34" charset="0"/>
              </a:rPr>
              <a:t>Wisconsin Labor Force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CF5D5-F228-4C23-A5D0-334A9FA1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66" y="1981200"/>
            <a:ext cx="7415867" cy="396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0C105-BBC1-4349-B885-E7EE424191F8}"/>
              </a:ext>
            </a:extLst>
          </p:cNvPr>
          <p:cNvSpPr txBox="1"/>
          <p:nvPr/>
        </p:nvSpPr>
        <p:spPr>
          <a:xfrm>
            <a:off x="1688633" y="1371600"/>
            <a:ext cx="54102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Percent of Wisconsin Labor Force by Age Group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2D6032A-3506-4079-9F98-975DC2D70037}"/>
              </a:ext>
            </a:extLst>
          </p:cNvPr>
          <p:cNvSpPr txBox="1"/>
          <p:nvPr/>
        </p:nvSpPr>
        <p:spPr>
          <a:xfrm>
            <a:off x="835953" y="6056050"/>
            <a:ext cx="3933825" cy="4667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US Census Bureau, sourced from IPUMS.org;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WI DOA Population Projections with OEA Calculations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50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0559-D799-4AF9-8CDA-5CD37A39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Demographics -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5F56E8-A6A5-41EC-85D5-CE19772346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371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16901C46-0552-4104-9308-A9577F11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01515"/>
            <a:ext cx="7848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en-US" sz="1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Quarterly Workforce Indicators (QWI), US Census Bureau LEHD</a:t>
            </a:r>
          </a:p>
        </p:txBody>
      </p:sp>
    </p:spTree>
    <p:extLst>
      <p:ext uri="{BB962C8B-B14F-4D97-AF65-F5344CB8AC3E}">
        <p14:creationId xmlns:p14="http://schemas.microsoft.com/office/powerpoint/2010/main" val="355297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6EF0-E5C3-456F-8462-352E3BC8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Manufacturing Employment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23C8375-D47B-45BA-AF7E-ABA3CA7BD4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478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4">
            <a:extLst>
              <a:ext uri="{FF2B5EF4-FFF2-40B4-BE49-F238E27FC236}">
                <a16:creationId xmlns:a16="http://schemas.microsoft.com/office/drawing/2014/main" id="{10C3FD5D-F8A0-43D1-8E30-B441F03D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62273"/>
            <a:ext cx="7848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en-US" sz="1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Quarterly Census of Employment and Wages (QCEW), Bureau of Labor Statistics (BLS)</a:t>
            </a:r>
          </a:p>
        </p:txBody>
      </p:sp>
    </p:spTree>
    <p:extLst>
      <p:ext uri="{BB962C8B-B14F-4D97-AF65-F5344CB8AC3E}">
        <p14:creationId xmlns:p14="http://schemas.microsoft.com/office/powerpoint/2010/main" val="385794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477C2D5-8286-42A6-B187-14B9EA38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987552"/>
          </a:xfrm>
        </p:spPr>
        <p:txBody>
          <a:bodyPr/>
          <a:lstStyle/>
          <a:p>
            <a:r>
              <a:rPr lang="en-US" altLang="en-US" sz="2800" b="1" dirty="0">
                <a:ea typeface="Calibri" panose="020F0502020204030204" pitchFamily="34" charset="0"/>
              </a:rPr>
              <a:t>Wisconsin Labor Market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A12285-B589-4773-A3D3-654BD7009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4" name="Picture 1">
            <a:extLst>
              <a:ext uri="{FF2B5EF4-FFF2-40B4-BE49-F238E27FC236}">
                <a16:creationId xmlns:a16="http://schemas.microsoft.com/office/drawing/2014/main" id="{004A21A7-CB24-4C35-AF85-77660244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0025"/>
            <a:ext cx="6469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F963146F-6550-4529-9102-CC2CF6AF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9509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b="1" dirty="0">
                <a:ea typeface="Calibri" panose="020F0502020204030204" pitchFamily="34" charset="0"/>
              </a:rPr>
              <a:t>Wisconsin Labor Market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795966-5E04-4247-AD47-9039021FCD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772" name="Picture 1">
            <a:extLst>
              <a:ext uri="{FF2B5EF4-FFF2-40B4-BE49-F238E27FC236}">
                <a16:creationId xmlns:a16="http://schemas.microsoft.com/office/drawing/2014/main" id="{BD21B87C-08D0-4992-94CE-BCBB5738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96050"/>
            <a:ext cx="6467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D1711CD0-8827-49B2-AFEF-C0C45FD7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12712"/>
            <a:ext cx="7315200" cy="950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b="1" dirty="0">
                <a:ea typeface="Calibri" panose="020F0502020204030204" pitchFamily="34" charset="0"/>
              </a:rPr>
              <a:t>Wisconsin Labor Market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50EC7C-5082-484A-B163-48DBB2BA0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820" name="Picture 2">
            <a:extLst>
              <a:ext uri="{FF2B5EF4-FFF2-40B4-BE49-F238E27FC236}">
                <a16:creationId xmlns:a16="http://schemas.microsoft.com/office/drawing/2014/main" id="{DDE70644-1A11-4A51-BE41-39DB97A1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503988"/>
            <a:ext cx="6467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>
            <a:extLst>
              <a:ext uri="{FF2B5EF4-FFF2-40B4-BE49-F238E27FC236}">
                <a16:creationId xmlns:a16="http://schemas.microsoft.com/office/drawing/2014/main" id="{8F2604BB-E9F0-47A5-BAD0-49637B07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" y="253425"/>
            <a:ext cx="774858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FFFF"/>
                </a:solidFill>
                <a:latin typeface="Calibri" panose="020F0502020204030204" pitchFamily="34" charset="0"/>
              </a:rPr>
              <a:t>Local Demographics - Gender and Race/Ethnicity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19C362-9336-44D4-9EBB-E6F6F326C1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2762" y="1520156"/>
          <a:ext cx="5029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71">
                  <a:extLst>
                    <a:ext uri="{9D8B030D-6E8A-4147-A177-3AD203B41FA5}">
                      <a16:colId xmlns:a16="http://schemas.microsoft.com/office/drawing/2014/main" val="2558382849"/>
                    </a:ext>
                  </a:extLst>
                </a:gridCol>
                <a:gridCol w="984229">
                  <a:extLst>
                    <a:ext uri="{9D8B030D-6E8A-4147-A177-3AD203B41FA5}">
                      <a16:colId xmlns:a16="http://schemas.microsoft.com/office/drawing/2014/main" val="17428566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273261806"/>
                    </a:ext>
                  </a:extLst>
                </a:gridCol>
              </a:tblGrid>
              <a:tr h="4277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Gender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981785"/>
                  </a:ext>
                </a:extLst>
              </a:tr>
              <a:tr h="400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86101"/>
                  </a:ext>
                </a:extLst>
              </a:tr>
              <a:tr h="391211">
                <a:tc>
                  <a:txBody>
                    <a:bodyPr/>
                    <a:lstStyle/>
                    <a:p>
                      <a:r>
                        <a:rPr lang="en-US" dirty="0"/>
                        <a:t>Overall Labor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449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/>
                        <a:t>Manufacturing Industry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0068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38DDFE-49B2-4963-8E19-8861B87B5A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3562" y="3397633"/>
          <a:ext cx="74676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160089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8128773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430794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8361259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Race/Ethnicity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44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Hispanic or 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 or African American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Overall Labor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4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Manufacturing Industry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2412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5162DD45-A4DF-4075-A284-6B8413391A21}"/>
              </a:ext>
            </a:extLst>
          </p:cNvPr>
          <p:cNvSpPr txBox="1"/>
          <p:nvPr/>
        </p:nvSpPr>
        <p:spPr>
          <a:xfrm>
            <a:off x="100012" y="5836926"/>
            <a:ext cx="8854108" cy="69573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“Labor Force” includes employed and unemployed. “Manufacturing Industry” includes employed. “White” refers to White Non-Hispanic.</a:t>
            </a:r>
          </a:p>
          <a:p>
            <a:r>
              <a:rPr lang="en-US" sz="1000" dirty="0"/>
              <a:t>Includes Winnebago, Fond du Lac, and Calumet Counties</a:t>
            </a:r>
          </a:p>
          <a:p>
            <a:r>
              <a:rPr lang="en-US" sz="1000" dirty="0"/>
              <a:t>Source: IPUMS Online Data Analysis System (2017 1-YR American Community Survey); IPUMS-USA, University of Minnesota, www.ipums.org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E9E3-BA59-475C-9505-BE664848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Fox Valley Production – Projected Openings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3AD16E-D182-4DD5-850B-17B4311EB7A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478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16FAB72-76A1-4A33-9F52-2F303C60E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907"/>
            <a:ext cx="800474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8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7">
            <a:extLst>
              <a:ext uri="{FF2B5EF4-FFF2-40B4-BE49-F238E27FC236}">
                <a16:creationId xmlns:a16="http://schemas.microsoft.com/office/drawing/2014/main" id="{64AFFF65-3314-402A-AD4B-A86CBA51023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7038" y="2801937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/>
              <a:t>Months</a:t>
            </a:r>
            <a:endParaRPr lang="en-US" altLang="en-US" sz="1800" b="1" dirty="0"/>
          </a:p>
        </p:txBody>
      </p:sp>
      <p:sp>
        <p:nvSpPr>
          <p:cNvPr id="11268" name="TextBox 40">
            <a:extLst>
              <a:ext uri="{FF2B5EF4-FFF2-40B4-BE49-F238E27FC236}">
                <a16:creationId xmlns:a16="http://schemas.microsoft.com/office/drawing/2014/main" id="{DBAC2929-3725-4D74-87D4-C4DC0845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09538"/>
            <a:ext cx="5001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Current expansion; July 2009 - ? </a:t>
            </a:r>
            <a:b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119 months (May)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AFB3BB-620E-418E-BF4E-1088BAF7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467600" cy="50377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3A8A-A75D-428B-B15F-4800826D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950976"/>
          </a:xfrm>
        </p:spPr>
        <p:txBody>
          <a:bodyPr>
            <a:normAutofit/>
          </a:bodyPr>
          <a:lstStyle/>
          <a:p>
            <a:r>
              <a:rPr lang="en-US" dirty="0"/>
              <a:t>Propensity for Automation </a:t>
            </a:r>
            <a:br>
              <a:rPr lang="en-US" dirty="0"/>
            </a:br>
            <a:r>
              <a:rPr lang="en-US" dirty="0"/>
              <a:t>by Occupational Group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4F285A-B0A9-4F16-AD42-7444C9A392D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2192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221AAE61-A986-4C8B-B5BC-2DAB21C54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6288088"/>
            <a:ext cx="9223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: The Future of Employment: How Susceptible are Jobs to </a:t>
            </a:r>
            <a:r>
              <a:rPr lang="en-US" altLang="en-US" sz="1000" dirty="0" err="1">
                <a:solidFill>
                  <a:srgbClr val="333333"/>
                </a:solidFill>
                <a:latin typeface="Calibri" panose="020F0502020204030204" pitchFamily="34" charset="0"/>
              </a:rPr>
              <a:t>Computerisation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, C.B. Frey and M.A. Osborne, September 17, 2013, </a:t>
            </a:r>
          </a:p>
          <a:p>
            <a:pPr eaLnBrk="1" hangingPunct="1"/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Oxford Martin School, University of Oxford;  OES.  </a:t>
            </a:r>
          </a:p>
        </p:txBody>
      </p:sp>
    </p:spTree>
    <p:extLst>
      <p:ext uri="{BB962C8B-B14F-4D97-AF65-F5344CB8AC3E}">
        <p14:creationId xmlns:p14="http://schemas.microsoft.com/office/powerpoint/2010/main" val="1991180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D5BA-5634-4C15-A8EC-934A4234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950976"/>
          </a:xfrm>
        </p:spPr>
        <p:txBody>
          <a:bodyPr/>
          <a:lstStyle/>
          <a:p>
            <a:r>
              <a:rPr lang="en-US" dirty="0"/>
              <a:t>Propensity for Automation </a:t>
            </a:r>
            <a:br>
              <a:rPr lang="en-US" dirty="0"/>
            </a:br>
            <a:r>
              <a:rPr lang="en-US" dirty="0"/>
              <a:t>by Region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5C3FD2F-5A52-4024-8436-C04C4824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6288088"/>
            <a:ext cx="9223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: The Future of Employment: How Susceptible are Jobs to </a:t>
            </a:r>
            <a:r>
              <a:rPr lang="en-US" altLang="en-US" sz="1000" dirty="0" err="1">
                <a:solidFill>
                  <a:srgbClr val="333333"/>
                </a:solidFill>
                <a:latin typeface="Calibri" panose="020F0502020204030204" pitchFamily="34" charset="0"/>
              </a:rPr>
              <a:t>Computerisation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, C.B. Frey and M.A. Osborne, September 17, 2013, </a:t>
            </a:r>
          </a:p>
          <a:p>
            <a:pPr eaLnBrk="1" hangingPunct="1"/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Oxford Martin School, University of Oxford;  OES. 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767AEF-DE92-4BE1-89F2-95890384B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75690"/>
              </p:ext>
            </p:extLst>
          </p:nvPr>
        </p:nvGraphicFramePr>
        <p:xfrm>
          <a:off x="0" y="12192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13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BF5C-EB76-40F5-BD67-8A8958E7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09728"/>
            <a:ext cx="7315200" cy="950976"/>
          </a:xfrm>
        </p:spPr>
        <p:txBody>
          <a:bodyPr>
            <a:normAutofit/>
          </a:bodyPr>
          <a:lstStyle/>
          <a:p>
            <a:r>
              <a:rPr lang="en-US" dirty="0"/>
              <a:t>Propensity for Automation </a:t>
            </a:r>
            <a:br>
              <a:rPr lang="en-US" dirty="0"/>
            </a:br>
            <a:r>
              <a:rPr lang="en-US" dirty="0"/>
              <a:t>by Median Hourly Wage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4A281D-0A5D-4278-B1FA-A1A5B94CF5D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219200"/>
          <a:ext cx="906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3481F6B7-30B4-42C8-8031-9C9DC6143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6288088"/>
            <a:ext cx="9223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: The Future of Employment: How Susceptible are Jobs to </a:t>
            </a:r>
            <a:r>
              <a:rPr lang="en-US" altLang="en-US" sz="1000" dirty="0" err="1">
                <a:solidFill>
                  <a:srgbClr val="333333"/>
                </a:solidFill>
                <a:latin typeface="Calibri" panose="020F0502020204030204" pitchFamily="34" charset="0"/>
              </a:rPr>
              <a:t>Computerisation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, C.B. Frey and M.A. Osborne, September 17, 2013, </a:t>
            </a:r>
          </a:p>
          <a:p>
            <a:pPr eaLnBrk="1" hangingPunct="1"/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Oxford Martin School, University of Oxford;  OES.  </a:t>
            </a:r>
          </a:p>
        </p:txBody>
      </p:sp>
    </p:spTree>
    <p:extLst>
      <p:ext uri="{BB962C8B-B14F-4D97-AF65-F5344CB8AC3E}">
        <p14:creationId xmlns:p14="http://schemas.microsoft.com/office/powerpoint/2010/main" val="47591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2071-1FD2-4D75-9F5C-AE0BB8B2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09728"/>
            <a:ext cx="8918448" cy="950976"/>
          </a:xfrm>
        </p:spPr>
        <p:txBody>
          <a:bodyPr>
            <a:normAutofit/>
          </a:bodyPr>
          <a:lstStyle/>
          <a:p>
            <a:r>
              <a:rPr lang="en-US" dirty="0"/>
              <a:t>Propensity for Automation </a:t>
            </a:r>
            <a:br>
              <a:rPr lang="en-US" dirty="0"/>
            </a:br>
            <a:r>
              <a:rPr lang="en-US" dirty="0"/>
              <a:t>by Typical Educational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EF21FF-2BA6-44B2-B30F-A7D504A0A40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2192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4CE53326-4D2C-4841-A64A-E3BF0A782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6288088"/>
            <a:ext cx="9223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333333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: The Future of Employment: How Susceptible are Jobs to </a:t>
            </a:r>
            <a:r>
              <a:rPr lang="en-US" altLang="en-US" sz="1000" dirty="0" err="1">
                <a:solidFill>
                  <a:srgbClr val="333333"/>
                </a:solidFill>
                <a:latin typeface="Calibri" panose="020F0502020204030204" pitchFamily="34" charset="0"/>
              </a:rPr>
              <a:t>Computerisation</a:t>
            </a:r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, C.B. Frey and M.A. Osborne, September 17, 2013, </a:t>
            </a:r>
          </a:p>
          <a:p>
            <a:pPr eaLnBrk="1" hangingPunct="1"/>
            <a:r>
              <a:rPr lang="en-US" altLang="en-US" sz="1000" dirty="0">
                <a:solidFill>
                  <a:srgbClr val="333333"/>
                </a:solidFill>
                <a:latin typeface="Calibri" panose="020F0502020204030204" pitchFamily="34" charset="0"/>
              </a:rPr>
              <a:t>Oxford Martin School, University of Oxford;  OES.  </a:t>
            </a:r>
          </a:p>
        </p:txBody>
      </p:sp>
    </p:spTree>
    <p:extLst>
      <p:ext uri="{BB962C8B-B14F-4D97-AF65-F5344CB8AC3E}">
        <p14:creationId xmlns:p14="http://schemas.microsoft.com/office/powerpoint/2010/main" val="320884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F75AFE9-4A73-4AAA-8FDA-1CF14B9F8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63" y="1600200"/>
            <a:ext cx="5867400" cy="936625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45059" name="Text Placeholder 6">
            <a:extLst>
              <a:ext uri="{FF2B5EF4-FFF2-40B4-BE49-F238E27FC236}">
                <a16:creationId xmlns:a16="http://schemas.microsoft.com/office/drawing/2014/main" id="{53B5FBB6-EF8B-4D0F-8CC3-EB8BCA2CCF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363" y="4191000"/>
            <a:ext cx="5943600" cy="4572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333333"/>
                </a:solidFill>
                <a:latin typeface="Calibri" panose="020F0502020204030204" pitchFamily="34" charset="0"/>
              </a:rPr>
              <a:t>Dennis.Winters@dwd.Wisconsin.gov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45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20D4083E-2E2A-4846-B4CB-E0F73844F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09538"/>
            <a:ext cx="73152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Economic Outlook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Employment</a:t>
            </a:r>
            <a:endParaRPr lang="en-US" altLang="en-US" sz="28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EEEAB7D-14B0-40E3-A79E-BAB543A7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1466850"/>
            <a:ext cx="883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i="1" kern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 </a:t>
            </a:r>
            <a:endParaRPr lang="en-US" altLang="en-US" sz="2400" i="1" kern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8913F94B-E633-4884-AD62-F0B4E59B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27225"/>
            <a:ext cx="8255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 kern="0" dirty="0">
              <a:latin typeface="Calibri" panose="020F0502020204030204" pitchFamily="34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17D2AEDE-2159-492F-ACAF-6E12C437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45263"/>
            <a:ext cx="3694113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kern="0" dirty="0"/>
              <a:t>Source: Bureau of Labor Statistics, LMI, OEA</a:t>
            </a:r>
            <a:r>
              <a:rPr lang="en-US" altLang="en-US" sz="800" kern="0" dirty="0"/>
              <a:t>	</a:t>
            </a:r>
          </a:p>
        </p:txBody>
      </p:sp>
      <p:graphicFrame>
        <p:nvGraphicFramePr>
          <p:cNvPr id="15366" name="Chart 6">
            <a:extLst>
              <a:ext uri="{FF2B5EF4-FFF2-40B4-BE49-F238E27FC236}">
                <a16:creationId xmlns:a16="http://schemas.microsoft.com/office/drawing/2014/main" id="{34300E0C-BD5C-4900-812C-98DB6B8F464D}"/>
              </a:ext>
            </a:extLst>
          </p:cNvPr>
          <p:cNvGraphicFramePr>
            <a:graphicFrameLocks/>
          </p:cNvGraphicFramePr>
          <p:nvPr/>
        </p:nvGraphicFramePr>
        <p:xfrm>
          <a:off x="273050" y="1416050"/>
          <a:ext cx="8693150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Chart" r:id="rId3" imgW="8699746" imgH="4962574" progId="Excel.Chart.8">
                  <p:embed/>
                </p:oleObj>
              </mc:Choice>
              <mc:Fallback>
                <p:oleObj name="Chart" r:id="rId3" imgW="8699746" imgH="4962574" progId="Excel.Chart.8">
                  <p:embed/>
                  <p:pic>
                    <p:nvPicPr>
                      <p:cNvPr id="15366" name="Chart 6">
                        <a:extLst>
                          <a:ext uri="{FF2B5EF4-FFF2-40B4-BE49-F238E27FC236}">
                            <a16:creationId xmlns:a16="http://schemas.microsoft.com/office/drawing/2014/main" id="{34300E0C-BD5C-4900-812C-98DB6B8F464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16050"/>
                        <a:ext cx="8693150" cy="495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F64EA44E-16E7-47A1-A2F8-19EE7AB9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09538"/>
            <a:ext cx="73152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Economic Outlook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Unemployment Rate</a:t>
            </a:r>
            <a:endParaRPr lang="en-US" altLang="en-US" sz="28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1681D4E-9F32-4C8A-BF86-AB506E90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1466850"/>
            <a:ext cx="883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i="1" kern="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 </a:t>
            </a:r>
            <a:endParaRPr lang="en-US" altLang="en-US" sz="2400" i="1" kern="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3148256-AC84-4E08-8C94-316913CB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914525"/>
            <a:ext cx="8255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 kern="0" dirty="0">
              <a:latin typeface="Calibri" panose="020F050202020403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4A92BD9-D602-4DFA-860D-E5555E47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45263"/>
            <a:ext cx="3694113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kern="0"/>
              <a:t>Source: Bureau of Labor Statistics, LMI, OEA</a:t>
            </a:r>
            <a:r>
              <a:rPr lang="en-US" altLang="en-US" sz="800" kern="0"/>
              <a:t>	</a:t>
            </a:r>
          </a:p>
        </p:txBody>
      </p:sp>
      <p:graphicFrame>
        <p:nvGraphicFramePr>
          <p:cNvPr id="16390" name="Chart 6">
            <a:extLst>
              <a:ext uri="{FF2B5EF4-FFF2-40B4-BE49-F238E27FC236}">
                <a16:creationId xmlns:a16="http://schemas.microsoft.com/office/drawing/2014/main" id="{D0423CB4-E164-44C0-B4EF-84EF8B20CB1A}"/>
              </a:ext>
            </a:extLst>
          </p:cNvPr>
          <p:cNvGraphicFramePr>
            <a:graphicFrameLocks/>
          </p:cNvGraphicFramePr>
          <p:nvPr/>
        </p:nvGraphicFramePr>
        <p:xfrm>
          <a:off x="215900" y="1389063"/>
          <a:ext cx="8778875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Chart" r:id="rId3" imgW="8785097" imgH="5218628" progId="Excel.Chart.8">
                  <p:embed/>
                </p:oleObj>
              </mc:Choice>
              <mc:Fallback>
                <p:oleObj name="Chart" r:id="rId3" imgW="8785097" imgH="5218628" progId="Excel.Chart.8">
                  <p:embed/>
                  <p:pic>
                    <p:nvPicPr>
                      <p:cNvPr id="16390" name="Chart 6">
                        <a:extLst>
                          <a:ext uri="{FF2B5EF4-FFF2-40B4-BE49-F238E27FC236}">
                            <a16:creationId xmlns:a16="http://schemas.microsoft.com/office/drawing/2014/main" id="{D0423CB4-E164-44C0-B4EF-84EF8B20CB1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9063"/>
                        <a:ext cx="8778875" cy="520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F569-A26D-4A43-B9D0-7A61B035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B51998D-7932-45C0-B60F-169476406E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E3713F28-51F5-4FDC-B5B4-23B6573C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62273"/>
            <a:ext cx="7848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Local Area Unemployment Statistics (LAUS), Bureau of Labor Statistics (BLS)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79C4AD-E6AE-40A2-ABE2-6EB48877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93" y="1828800"/>
            <a:ext cx="1193007" cy="767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73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76200" y="280988"/>
            <a:ext cx="7315200" cy="95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How Employment is Tracking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883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 </a:t>
            </a:r>
            <a:endParaRPr lang="en-US" altLang="en-US" sz="2400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919288"/>
            <a:ext cx="8255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DE5B4-E2B4-4BCB-8E5C-8691DED7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71600"/>
            <a:ext cx="8667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BFC025-A573-4A39-973E-C00C84F6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/>
          <a:stretch>
            <a:fillRect/>
          </a:stretch>
        </p:blipFill>
        <p:spPr bwMode="auto">
          <a:xfrm>
            <a:off x="1905000" y="1468438"/>
            <a:ext cx="52578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0">
            <a:extLst>
              <a:ext uri="{FF2B5EF4-FFF2-40B4-BE49-F238E27FC236}">
                <a16:creationId xmlns:a16="http://schemas.microsoft.com/office/drawing/2014/main" id="{8F2604BB-E9F0-47A5-BAD0-49637B07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" y="109728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Projected Population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2015 - 2035</a:t>
            </a:r>
          </a:p>
        </p:txBody>
      </p:sp>
      <p:sp>
        <p:nvSpPr>
          <p:cNvPr id="15364" name="TextBox 11">
            <a:extLst>
              <a:ext uri="{FF2B5EF4-FFF2-40B4-BE49-F238E27FC236}">
                <a16:creationId xmlns:a16="http://schemas.microsoft.com/office/drawing/2014/main" id="{7773EC35-3919-4E26-99DF-325E5AB2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6505575"/>
            <a:ext cx="800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0" indent="-603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03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03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03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03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03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03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03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03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03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Source:  WI Dept. of Administration Demographic Services Center and U.W.-Madison Applied Population Lab</a:t>
            </a:r>
          </a:p>
        </p:txBody>
      </p:sp>
    </p:spTree>
    <p:extLst>
      <p:ext uri="{BB962C8B-B14F-4D97-AF65-F5344CB8AC3E}">
        <p14:creationId xmlns:p14="http://schemas.microsoft.com/office/powerpoint/2010/main" val="13418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65E676A3-ECC3-411C-862F-F10A278A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" y="109728"/>
            <a:ext cx="739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Projected Population Change</a:t>
            </a:r>
            <a:b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2015 – 2025 </a:t>
            </a:r>
            <a:endParaRPr lang="en-US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D33759D1-7345-4567-A640-2033CE17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/>
          <a:stretch>
            <a:fillRect/>
          </a:stretch>
        </p:blipFill>
        <p:spPr bwMode="auto">
          <a:xfrm>
            <a:off x="0" y="1981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F741FA67-6001-41DC-87CF-C5000B62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People Aged 65 &amp; Older</a:t>
            </a:r>
          </a:p>
        </p:txBody>
      </p:sp>
    </p:spTree>
    <p:extLst>
      <p:ext uri="{BB962C8B-B14F-4D97-AF65-F5344CB8AC3E}">
        <p14:creationId xmlns:p14="http://schemas.microsoft.com/office/powerpoint/2010/main" val="56610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>
            <a:extLst>
              <a:ext uri="{FF2B5EF4-FFF2-40B4-BE49-F238E27FC236}">
                <a16:creationId xmlns:a16="http://schemas.microsoft.com/office/drawing/2014/main" id="{A688AC99-63BC-40F0-8003-0211C20BF5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B7E255FE-CEE5-4212-8BD7-6C8EAEC12952}" type="slidenum">
              <a:rPr lang="en-US" altLang="en-US" sz="1200" smtClean="0">
                <a:solidFill>
                  <a:srgbClr val="000000"/>
                </a:solidFill>
              </a:rPr>
              <a:pPr algn="l"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aphicFrame>
        <p:nvGraphicFramePr>
          <p:cNvPr id="18435" name="Object 4">
            <a:extLst>
              <a:ext uri="{FF2B5EF4-FFF2-40B4-BE49-F238E27FC236}">
                <a16:creationId xmlns:a16="http://schemas.microsoft.com/office/drawing/2014/main" id="{5FB5E257-FAD0-4592-8317-334BA4DB8002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087438" y="1276350"/>
          <a:ext cx="69691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Chart" r:id="rId4" imgW="5572049" imgH="3533851" progId="Excel.Chart.8">
                  <p:embed/>
                </p:oleObj>
              </mc:Choice>
              <mc:Fallback>
                <p:oleObj name="Chart" r:id="rId4" imgW="5572049" imgH="3533851" progId="Excel.Chart.8">
                  <p:embed/>
                  <p:pic>
                    <p:nvPicPr>
                      <p:cNvPr id="18435" name="Object 4">
                        <a:extLst>
                          <a:ext uri="{FF2B5EF4-FFF2-40B4-BE49-F238E27FC236}">
                            <a16:creationId xmlns:a16="http://schemas.microsoft.com/office/drawing/2014/main" id="{5FB5E257-FAD0-4592-8317-334BA4DB800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276350"/>
                        <a:ext cx="69691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3">
            <a:extLst>
              <a:ext uri="{FF2B5EF4-FFF2-40B4-BE49-F238E27FC236}">
                <a16:creationId xmlns:a16="http://schemas.microsoft.com/office/drawing/2014/main" id="{286E4C9E-9EE2-4A5A-8570-96D6C4E7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172200"/>
            <a:ext cx="2770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0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0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Source: Bureau of Labor Statistics, OEA</a:t>
            </a: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0FF0A1C-2EE4-4B21-A82F-696EA18D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" y="109728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Wisconsin’s Workforce Growth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The New Economy</a:t>
            </a:r>
          </a:p>
        </p:txBody>
      </p:sp>
    </p:spTree>
    <p:extLst>
      <p:ext uri="{BB962C8B-B14F-4D97-AF65-F5344CB8AC3E}">
        <p14:creationId xmlns:p14="http://schemas.microsoft.com/office/powerpoint/2010/main" val="29122244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spcBef>
            <a:spcPct val="0"/>
          </a:spcBef>
          <a:buFontTx/>
          <a:buNone/>
          <a:defRPr sz="2800" b="1" dirty="0">
            <a:solidFill>
              <a:srgbClr val="FFFFFF"/>
            </a:solidFill>
            <a:latin typeface="Calibri" panose="020F0502020204030204" pitchFamily="34" charset="0"/>
          </a:defRPr>
        </a:defPPr>
      </a:lstStyle>
    </a:spDef>
    <a:txDef>
      <a:spPr/>
      <a:bodyPr vert="horz" lIns="91440" tIns="45720" rIns="91440" bIns="45720" rtlCol="0" anchor="ctr">
        <a:normAutofit/>
      </a:bodyPr>
      <a:lstStyle>
        <a:defPPr algn="ctr" eaLnBrk="1" hangingPunct="1">
          <a:spcBef>
            <a:spcPts val="600"/>
          </a:spcBef>
          <a:spcAft>
            <a:spcPts val="600"/>
          </a:spcAft>
          <a:buFontTx/>
          <a:buNone/>
          <a:defRPr sz="2800" b="1" dirty="0" smtClean="0">
            <a:solidFill>
              <a:srgbClr val="333333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ctr" eaLnBrk="1" hangingPunct="1">
          <a:spcBef>
            <a:spcPts val="600"/>
          </a:spcBef>
          <a:spcAft>
            <a:spcPts val="600"/>
          </a:spcAft>
          <a:buFontTx/>
          <a:buNone/>
          <a:defRPr sz="2800" b="1" dirty="0" smtClean="0">
            <a:solidFill>
              <a:srgbClr val="333333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672</Words>
  <Application>Microsoft Office PowerPoint</Application>
  <PresentationFormat>On-screen Show (4:3)</PresentationFormat>
  <Paragraphs>139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template</vt:lpstr>
      <vt:lpstr>1_template</vt:lpstr>
      <vt:lpstr>Chart</vt:lpstr>
      <vt:lpstr>PowerPoint Presentation</vt:lpstr>
      <vt:lpstr>PowerPoint Presentation</vt:lpstr>
      <vt:lpstr>PowerPoint Presentation</vt:lpstr>
      <vt:lpstr>PowerPoint Presentation</vt:lpstr>
      <vt:lpstr>Unemployment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 Force Participation Rate (LFPR)</vt:lpstr>
      <vt:lpstr>Wisconsin Labor Force</vt:lpstr>
      <vt:lpstr>Local Demographics - Age</vt:lpstr>
      <vt:lpstr>Local Manufacturing Employment</vt:lpstr>
      <vt:lpstr>Wisconsin Labor Market </vt:lpstr>
      <vt:lpstr>Wisconsin Labor Market</vt:lpstr>
      <vt:lpstr>Wisconsin Labor Market</vt:lpstr>
      <vt:lpstr>PowerPoint Presentation</vt:lpstr>
      <vt:lpstr>Fox Valley Production – Projected Openings</vt:lpstr>
      <vt:lpstr>Propensity for Automation  by Occupational Group</vt:lpstr>
      <vt:lpstr>Propensity for Automation  by Region</vt:lpstr>
      <vt:lpstr>Propensity for Automation  by Median Hourly Wage</vt:lpstr>
      <vt:lpstr>Propensity for Automation  by Typical Educational Requirements</vt:lpstr>
      <vt:lpstr>Questions?</vt:lpstr>
    </vt:vector>
  </TitlesOfParts>
  <Company>DWD - 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westfgr</dc:creator>
  <cp:lastModifiedBy>Winters, Dennis K - DWD</cp:lastModifiedBy>
  <cp:revision>169</cp:revision>
  <cp:lastPrinted>2019-04-29T20:13:03Z</cp:lastPrinted>
  <dcterms:created xsi:type="dcterms:W3CDTF">2016-11-16T23:13:03Z</dcterms:created>
  <dcterms:modified xsi:type="dcterms:W3CDTF">2019-05-14T16:46:31Z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19CC14F7-88E0-4392-A72B-CC61532E309F</vt:lpwstr>
  </property>
  <property fmtid="{D5CDD505-2E9C-101B-9397-08002B2CF9AE}" pid="3" name="ArticulatePath">
    <vt:lpwstr>Presentation1</vt:lpwstr>
  </property>
</Properties>
</file>